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72" r:id="rId1"/>
  </p:sldMasterIdLst>
  <p:notesMasterIdLst>
    <p:notesMasterId r:id="rId26"/>
  </p:notesMasterIdLst>
  <p:handoutMasterIdLst>
    <p:handoutMasterId r:id="rId27"/>
  </p:handoutMasterIdLst>
  <p:sldIdLst>
    <p:sldId id="256" r:id="rId2"/>
    <p:sldId id="257" r:id="rId3"/>
    <p:sldId id="268" r:id="rId4"/>
    <p:sldId id="269" r:id="rId5"/>
    <p:sldId id="273" r:id="rId6"/>
    <p:sldId id="274" r:id="rId7"/>
    <p:sldId id="270" r:id="rId8"/>
    <p:sldId id="267" r:id="rId9"/>
    <p:sldId id="275" r:id="rId10"/>
    <p:sldId id="266" r:id="rId11"/>
    <p:sldId id="277" r:id="rId12"/>
    <p:sldId id="278" r:id="rId13"/>
    <p:sldId id="279" r:id="rId14"/>
    <p:sldId id="265" r:id="rId15"/>
    <p:sldId id="280" r:id="rId16"/>
    <p:sldId id="261" r:id="rId17"/>
    <p:sldId id="276" r:id="rId18"/>
    <p:sldId id="291" r:id="rId19"/>
    <p:sldId id="287" r:id="rId20"/>
    <p:sldId id="286" r:id="rId21"/>
    <p:sldId id="285" r:id="rId22"/>
    <p:sldId id="288" r:id="rId23"/>
    <p:sldId id="290" r:id="rId24"/>
    <p:sldId id="289" r:id="rId25"/>
  </p:sldIdLst>
  <p:sldSz cx="27432000" cy="6858000"/>
  <p:notesSz cx="15087600" cy="9601200"/>
  <p:embeddedFontLst>
    <p:embeddedFont>
      <p:font typeface="BankGothic Lt BT" panose="020B0607020203060204" pitchFamily="34" charset="0"/>
      <p:regular r:id="rId28"/>
    </p:embeddedFont>
    <p:embeddedFont>
      <p:font typeface="Calibri Light" panose="020F0302020204030204" pitchFamily="34" charset="0"/>
      <p:regular r:id="rId29"/>
      <p:italic r:id="rId30"/>
    </p:embeddedFont>
    <p:embeddedFont>
      <p:font typeface="Calibri" panose="020F0502020204030204" pitchFamily="34" charset="0"/>
      <p:regular r:id="rId31"/>
      <p:bold r:id="rId32"/>
      <p:italic r:id="rId33"/>
      <p:boldItalic r:id="rId34"/>
    </p:embeddedFont>
    <p:embeddedFont>
      <p:font typeface="Cambria Math" panose="02040503050406030204" pitchFamily="18" charset="0"/>
      <p:regular r:id="rId3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D966"/>
    <a:srgbClr val="6568A1"/>
    <a:srgbClr val="B7A67A"/>
    <a:srgbClr val="557C5D"/>
    <a:srgbClr val="5D9FB7"/>
    <a:srgbClr val="FFE699"/>
    <a:srgbClr val="F26660"/>
    <a:srgbClr val="D87E96"/>
    <a:srgbClr val="E7B0BE"/>
    <a:srgbClr val="9FC6D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27" autoAdjust="0"/>
    <p:restoredTop sz="78709" autoAdjust="0"/>
  </p:normalViewPr>
  <p:slideViewPr>
    <p:cSldViewPr snapToGrid="0">
      <p:cViewPr>
        <p:scale>
          <a:sx n="37" d="100"/>
          <a:sy n="37" d="100"/>
        </p:scale>
        <p:origin x="642" y="8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6538460" cy="48086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8546646" y="0"/>
            <a:ext cx="6538460" cy="48086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F12703-4944-42D5-9281-2300A27A71AF}" type="datetimeFigureOut">
              <a:rPr lang="en-US" smtClean="0"/>
              <a:t>4/12/2015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20332"/>
            <a:ext cx="6538460" cy="48086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8546646" y="9120332"/>
            <a:ext cx="6538460" cy="48086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79C6F5-B76E-43CE-ABC6-13029122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4056638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6537325" cy="4810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8545513" y="0"/>
            <a:ext cx="6538912" cy="4810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B030CB-6F5B-42F7-B219-865D185696C7}" type="datetimeFigureOut">
              <a:rPr lang="en-US" smtClean="0"/>
              <a:t>4/12/2015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063625" y="1200150"/>
            <a:ext cx="12960350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1508125" y="4621213"/>
            <a:ext cx="12071350" cy="37798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20188"/>
            <a:ext cx="6537325" cy="4810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8545513" y="9120188"/>
            <a:ext cx="6538912" cy="4810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B349C3-CCB3-4663-9DF1-2779B47ABF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9706020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25637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Shear and welds take longer, stout</a:t>
            </a:r>
            <a:r>
              <a:rPr lang="en-US" baseline="0" dirty="0" smtClean="0"/>
              <a:t> beams, cambered members. Moment connections take the longest to fab because of additional reinforcements</a:t>
            </a:r>
          </a:p>
          <a:p>
            <a:endParaRPr lang="en-US" baseline="0" dirty="0" smtClean="0"/>
          </a:p>
          <a:p>
            <a:r>
              <a:rPr lang="en-US" baseline="0" dirty="0" smtClean="0"/>
              <a:t>Larson and </a:t>
            </a:r>
            <a:r>
              <a:rPr lang="en-US" baseline="0" dirty="0" err="1" smtClean="0"/>
              <a:t>Huzzard</a:t>
            </a:r>
            <a:r>
              <a:rPr lang="en-US" baseline="0" dirty="0" smtClean="0"/>
              <a:t> (CE’s): shoring, ponding, upsizing members</a:t>
            </a:r>
          </a:p>
          <a:p>
            <a:endParaRPr lang="en-US" baseline="0" dirty="0" smtClean="0"/>
          </a:p>
          <a:p>
            <a:r>
              <a:rPr lang="en-US" baseline="0" dirty="0" smtClean="0"/>
              <a:t>Longer fab saves the structure in the long run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Next</a:t>
            </a:r>
            <a:r>
              <a:rPr lang="en-US" baseline="0" dirty="0" smtClean="0"/>
              <a:t>: sequencing and space for sequence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2006074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Talk about steel designer decision</a:t>
            </a:r>
            <a:r>
              <a:rPr lang="en-US" baseline="0" dirty="0" smtClean="0"/>
              <a:t> making process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66178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Fix and </a:t>
            </a:r>
            <a:r>
              <a:rPr lang="en-US" smtClean="0"/>
              <a:t>add roles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3403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28244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43553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0" y="1122363"/>
            <a:ext cx="2057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429000" y="3602038"/>
            <a:ext cx="2057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5892CB-4A35-4A19-96FA-FB6EFFBB5961}" type="datetime1">
              <a:rPr lang="en-US" smtClean="0"/>
              <a:t>4/12/2015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CD7DC-A33B-43B4-8473-2541B5C34C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90610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2BB8FE-79FE-4982-8D19-B661C6839C27}" type="datetime1">
              <a:rPr lang="en-US" smtClean="0"/>
              <a:t>4/12/2015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CD7DC-A33B-43B4-8473-2541B5C34C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8014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9631025" y="365125"/>
            <a:ext cx="591502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885950" y="365125"/>
            <a:ext cx="1740217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0DD940-2D0E-44FC-9F41-D42D86632E26}" type="datetime1">
              <a:rPr lang="en-US" smtClean="0"/>
              <a:t>4/12/2015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CD7DC-A33B-43B4-8473-2541B5C34C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43029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3E302A-853D-4AB3-A2BD-5116A88FA119}" type="datetime1">
              <a:rPr lang="en-US" smtClean="0"/>
              <a:t>4/12/2015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CD7DC-A33B-43B4-8473-2541B5C34C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89631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71663" y="1709739"/>
            <a:ext cx="236601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71663" y="4589464"/>
            <a:ext cx="236601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B6A2C3-547F-49D8-9A2A-14DA588C19C9}" type="datetime1">
              <a:rPr lang="en-US" smtClean="0"/>
              <a:t>4/12/2015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CD7DC-A33B-43B4-8473-2541B5C34C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63500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885950" y="1825625"/>
            <a:ext cx="11658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887450" y="1825625"/>
            <a:ext cx="11658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AA71A5-8AA5-4317-A8D8-6A22F32D4B41}" type="datetime1">
              <a:rPr lang="en-US" smtClean="0"/>
              <a:t>4/12/2015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CD7DC-A33B-43B4-8473-2541B5C34C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31704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89523" y="365126"/>
            <a:ext cx="236601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89524" y="1681163"/>
            <a:ext cx="1160502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889524" y="2505075"/>
            <a:ext cx="1160502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3887450" y="1681163"/>
            <a:ext cx="11662173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3887450" y="2505075"/>
            <a:ext cx="11662173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32747-796D-49E5-AF2D-520ED4913F94}" type="datetime1">
              <a:rPr lang="en-US" smtClean="0"/>
              <a:t>4/12/2015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CD7DC-A33B-43B4-8473-2541B5C34C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08223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C3ECB-A5A4-485F-82FE-199ABE1ED461}" type="datetime1">
              <a:rPr lang="en-US" smtClean="0"/>
              <a:t>4/12/2015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CD7DC-A33B-43B4-8473-2541B5C34C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65134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E06BC-F7E8-44AC-894A-410AA67B37DB}" type="datetime1">
              <a:rPr lang="en-US" smtClean="0"/>
              <a:t>4/12/2015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CD7DC-A33B-43B4-8473-2541B5C34C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48780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89524" y="457200"/>
            <a:ext cx="884753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662173" y="987426"/>
            <a:ext cx="138874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89524" y="2057400"/>
            <a:ext cx="884753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257094-1348-4D08-B172-E9A937466CFD}" type="datetime1">
              <a:rPr lang="en-US" smtClean="0"/>
              <a:t>4/12/2015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CD7DC-A33B-43B4-8473-2541B5C34C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02006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89524" y="457200"/>
            <a:ext cx="884753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662173" y="987426"/>
            <a:ext cx="138874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89524" y="2057400"/>
            <a:ext cx="884753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B3DA4-A010-4A86-BA20-A2B6C92CB1A3}" type="datetime1">
              <a:rPr lang="en-US" smtClean="0"/>
              <a:t>4/12/2015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CD7DC-A33B-43B4-8473-2541B5C34C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39128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885950" y="365126"/>
            <a:ext cx="236601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85950" y="1825625"/>
            <a:ext cx="236601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885950" y="6356351"/>
            <a:ext cx="6172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27CF4A-D6E8-4D23-A4E1-03161BF4971D}" type="datetime1">
              <a:rPr lang="en-US" smtClean="0"/>
              <a:t>4/12/2015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086850" y="6356351"/>
            <a:ext cx="92583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9373850" y="6356351"/>
            <a:ext cx="6172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4CD7DC-A33B-43B4-8473-2541B5C34C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2100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5.png"/><Relationship Id="rId4" Type="http://schemas.openxmlformats.org/officeDocument/2006/relationships/image" Target="../media/image34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png"/><Relationship Id="rId5" Type="http://schemas.openxmlformats.org/officeDocument/2006/relationships/image" Target="../media/image46.emf"/><Relationship Id="rId4" Type="http://schemas.openxmlformats.org/officeDocument/2006/relationships/image" Target="../media/image4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emf"/><Relationship Id="rId5" Type="http://schemas.openxmlformats.org/officeDocument/2006/relationships/image" Target="../media/image50.emf"/><Relationship Id="rId4" Type="http://schemas.openxmlformats.org/officeDocument/2006/relationships/image" Target="../media/image49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5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1.png"/><Relationship Id="rId5" Type="http://schemas.openxmlformats.org/officeDocument/2006/relationships/image" Target="../media/image60.emf"/><Relationship Id="rId4" Type="http://schemas.openxmlformats.org/officeDocument/2006/relationships/image" Target="../media/image5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jpe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emf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3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jpeg"/><Relationship Id="rId5" Type="http://schemas.openxmlformats.org/officeDocument/2006/relationships/image" Target="../media/image27.emf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3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31.emf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13" b="14093"/>
          <a:stretch/>
        </p:blipFill>
        <p:spPr>
          <a:xfrm>
            <a:off x="8701544" y="228599"/>
            <a:ext cx="10028911" cy="689610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986331" y="1577701"/>
            <a:ext cx="6589059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800" dirty="0">
              <a:solidFill>
                <a:schemeClr val="bg1"/>
              </a:solidFill>
            </a:endParaRPr>
          </a:p>
          <a:p>
            <a:pPr algn="ctr"/>
            <a:endParaRPr lang="en-US" sz="2800" dirty="0" smtClean="0">
              <a:solidFill>
                <a:schemeClr val="bg1"/>
              </a:solidFill>
            </a:endParaRPr>
          </a:p>
          <a:p>
            <a:pPr algn="ctr"/>
            <a:r>
              <a:rPr lang="en-US" sz="4400" b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Ashley N. Bistline</a:t>
            </a:r>
          </a:p>
          <a:p>
            <a:pPr algn="ctr"/>
            <a:r>
              <a:rPr lang="en-US" sz="3600" dirty="0" smtClean="0">
                <a:solidFill>
                  <a:schemeClr val="bg1"/>
                </a:solidFill>
              </a:rPr>
              <a:t>Construction Option</a:t>
            </a:r>
          </a:p>
          <a:p>
            <a:pPr algn="ctr"/>
            <a:endParaRPr lang="en-US" sz="2800" dirty="0">
              <a:solidFill>
                <a:schemeClr val="bg1"/>
              </a:solidFill>
            </a:endParaRPr>
          </a:p>
          <a:p>
            <a:pPr algn="ctr"/>
            <a:endParaRPr lang="en-US" sz="2800" dirty="0">
              <a:solidFill>
                <a:schemeClr val="bg1"/>
              </a:solidFill>
            </a:endParaRPr>
          </a:p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Advisor: </a:t>
            </a:r>
            <a:r>
              <a:rPr lang="en-US" sz="3200" dirty="0" err="1" smtClean="0">
                <a:solidFill>
                  <a:schemeClr val="bg1"/>
                </a:solidFill>
              </a:rPr>
              <a:t>Somayeh</a:t>
            </a:r>
            <a:r>
              <a:rPr lang="en-US" sz="3200" dirty="0" smtClean="0">
                <a:solidFill>
                  <a:schemeClr val="bg1"/>
                </a:solidFill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</a:rPr>
              <a:t>Asadi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9032233" y="2011631"/>
            <a:ext cx="6589059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Analysis 1:</a:t>
            </a:r>
          </a:p>
          <a:p>
            <a:pPr algn="ctr"/>
            <a:r>
              <a:rPr lang="en-US" sz="2800" dirty="0">
                <a:solidFill>
                  <a:schemeClr val="bg1"/>
                </a:solidFill>
              </a:rPr>
              <a:t>Steel Fabrication Efficiency</a:t>
            </a:r>
            <a:endParaRPr lang="en-US" sz="2800" b="1" dirty="0" smtClean="0">
              <a:solidFill>
                <a:schemeClr val="accent4">
                  <a:lumMod val="60000"/>
                  <a:lumOff val="40000"/>
                </a:schemeClr>
              </a:solidFill>
            </a:endParaRPr>
          </a:p>
          <a:p>
            <a:pPr algn="ctr"/>
            <a:r>
              <a:rPr lang="en-US" sz="32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Analysis 2:</a:t>
            </a:r>
            <a:endParaRPr lang="en-US" sz="32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  <a:p>
            <a:pPr algn="ctr"/>
            <a:r>
              <a:rPr lang="en-US" sz="2800" dirty="0">
                <a:solidFill>
                  <a:schemeClr val="bg1"/>
                </a:solidFill>
              </a:rPr>
              <a:t>Unique Structural </a:t>
            </a:r>
            <a:r>
              <a:rPr lang="en-US" sz="2800" dirty="0" smtClean="0">
                <a:solidFill>
                  <a:schemeClr val="bg1"/>
                </a:solidFill>
              </a:rPr>
              <a:t>Members</a:t>
            </a:r>
          </a:p>
          <a:p>
            <a:pPr algn="ctr"/>
            <a:r>
              <a:rPr lang="en-US" sz="32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Breadths:</a:t>
            </a:r>
          </a:p>
          <a:p>
            <a:pPr algn="ctr"/>
            <a:r>
              <a:rPr lang="en-US" sz="2800" dirty="0">
                <a:solidFill>
                  <a:schemeClr val="bg1"/>
                </a:solidFill>
              </a:rPr>
              <a:t>Structural and </a:t>
            </a:r>
            <a:r>
              <a:rPr lang="en-US" sz="2800" dirty="0" smtClean="0">
                <a:solidFill>
                  <a:schemeClr val="bg1"/>
                </a:solidFill>
              </a:rPr>
              <a:t>Mechanical</a:t>
            </a:r>
            <a:endParaRPr lang="en-US" sz="2800" dirty="0">
              <a:solidFill>
                <a:schemeClr val="bg1"/>
              </a:solidFill>
            </a:endParaRPr>
          </a:p>
          <a:p>
            <a:pPr algn="ctr"/>
            <a:r>
              <a:rPr lang="en-US" sz="3200" b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Analysis 3:</a:t>
            </a:r>
            <a:endParaRPr lang="en-US" sz="3200" b="1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Collocation in </a:t>
            </a:r>
            <a:r>
              <a:rPr lang="en-US" sz="2800" dirty="0">
                <a:solidFill>
                  <a:schemeClr val="bg1"/>
                </a:solidFill>
              </a:rPr>
              <a:t>the Construction </a:t>
            </a:r>
            <a:r>
              <a:rPr lang="en-US" sz="2800" dirty="0" smtClean="0">
                <a:solidFill>
                  <a:schemeClr val="bg1"/>
                </a:solidFill>
              </a:rPr>
              <a:t>Industry</a:t>
            </a:r>
          </a:p>
          <a:p>
            <a:pPr algn="ctr"/>
            <a:r>
              <a:rPr lang="en-US" sz="3200" b="1" dirty="0" smtClean="0">
                <a:solidFill>
                  <a:srgbClr val="FFD966"/>
                </a:solidFill>
              </a:rPr>
              <a:t>Analysis 4:</a:t>
            </a:r>
          </a:p>
          <a:p>
            <a:pPr algn="ctr"/>
            <a:r>
              <a:rPr lang="en-US" sz="2800" dirty="0">
                <a:solidFill>
                  <a:schemeClr val="bg1"/>
                </a:solidFill>
              </a:rPr>
              <a:t>Vertical MEP Acceleration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56032" y="36576"/>
            <a:ext cx="833932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Steel City High-Rise</a:t>
            </a:r>
          </a:p>
          <a:p>
            <a:r>
              <a:rPr lang="en-US" sz="2800" dirty="0">
                <a:solidFill>
                  <a:schemeClr val="bg1"/>
                </a:solidFill>
              </a:rPr>
              <a:t>Pittsburgh, PA</a:t>
            </a: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660259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79832" y="36576"/>
            <a:ext cx="8339328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Steel City High-Rise</a:t>
            </a:r>
          </a:p>
          <a:p>
            <a:r>
              <a:rPr lang="en-US" sz="3200" dirty="0" smtClean="0">
                <a:solidFill>
                  <a:schemeClr val="bg1"/>
                </a:solidFill>
              </a:rPr>
              <a:t>Presentation Outline</a:t>
            </a:r>
          </a:p>
          <a:p>
            <a:endParaRPr lang="en-US" sz="2000" dirty="0"/>
          </a:p>
        </p:txBody>
      </p:sp>
      <p:sp>
        <p:nvSpPr>
          <p:cNvPr id="9" name="TextBox 8"/>
          <p:cNvSpPr txBox="1"/>
          <p:nvPr/>
        </p:nvSpPr>
        <p:spPr>
          <a:xfrm>
            <a:off x="1133194" y="2278950"/>
            <a:ext cx="694296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 Project Background</a:t>
            </a:r>
          </a:p>
          <a:p>
            <a:pPr marL="501650" indent="-501650"/>
            <a:r>
              <a:rPr lang="en-US" sz="2400" dirty="0" smtClean="0">
                <a:solidFill>
                  <a:srgbClr val="FFD966"/>
                </a:solidFill>
              </a:rPr>
              <a:t>Analysis 1</a:t>
            </a:r>
            <a:r>
              <a:rPr lang="en-US" sz="2400" dirty="0" smtClean="0">
                <a:solidFill>
                  <a:schemeClr val="bg1"/>
                </a:solidFill>
              </a:rPr>
              <a:t> // </a:t>
            </a:r>
            <a:r>
              <a:rPr lang="en-US" sz="2400" dirty="0">
                <a:solidFill>
                  <a:schemeClr val="bg1"/>
                </a:solidFill>
              </a:rPr>
              <a:t>Steel Fabrication </a:t>
            </a:r>
            <a:r>
              <a:rPr lang="en-US" sz="2400" dirty="0" smtClean="0">
                <a:solidFill>
                  <a:schemeClr val="bg1"/>
                </a:solidFill>
              </a:rPr>
              <a:t>Efficiency</a:t>
            </a:r>
          </a:p>
          <a:p>
            <a:pPr marL="501650" indent="-501650"/>
            <a:r>
              <a:rPr lang="en-US" sz="2400" b="1" i="1" dirty="0" smtClean="0">
                <a:solidFill>
                  <a:srgbClr val="FFD966"/>
                </a:solidFill>
              </a:rPr>
              <a:t>Analysis 3 </a:t>
            </a:r>
            <a:r>
              <a:rPr lang="en-US" sz="2400" b="1" i="1" dirty="0">
                <a:solidFill>
                  <a:schemeClr val="bg1"/>
                </a:solidFill>
              </a:rPr>
              <a:t>// Collocation in </a:t>
            </a:r>
            <a:r>
              <a:rPr lang="en-US" sz="2400" b="1" i="1" dirty="0" smtClean="0">
                <a:solidFill>
                  <a:schemeClr val="bg1"/>
                </a:solidFill>
              </a:rPr>
              <a:t>the Construction Industry</a:t>
            </a:r>
          </a:p>
          <a:p>
            <a:r>
              <a:rPr lang="en-US" sz="2400" b="1" i="1" dirty="0">
                <a:solidFill>
                  <a:schemeClr val="bg1"/>
                </a:solidFill>
              </a:rPr>
              <a:t>	</a:t>
            </a:r>
            <a:r>
              <a:rPr lang="en-US" sz="2400" b="1" u="sng" dirty="0" smtClean="0">
                <a:solidFill>
                  <a:schemeClr val="bg1"/>
                </a:solidFill>
              </a:rPr>
              <a:t>At Steel City High-Rise</a:t>
            </a:r>
            <a:endParaRPr lang="en-US" sz="2400" b="1" i="1" dirty="0" smtClean="0">
              <a:solidFill>
                <a:schemeClr val="bg1"/>
              </a:solidFill>
            </a:endParaRPr>
          </a:p>
          <a:p>
            <a:r>
              <a:rPr lang="en-US" sz="2400" b="1" i="1" dirty="0">
                <a:solidFill>
                  <a:schemeClr val="bg1"/>
                </a:solidFill>
              </a:rPr>
              <a:t>	</a:t>
            </a:r>
            <a:r>
              <a:rPr lang="en-US" sz="2400" b="1" dirty="0" smtClean="0">
                <a:solidFill>
                  <a:schemeClr val="bg1"/>
                </a:solidFill>
              </a:rPr>
              <a:t>Participant Diversity</a:t>
            </a:r>
          </a:p>
          <a:p>
            <a:r>
              <a:rPr lang="en-US" sz="2400" b="1" i="1" dirty="0">
                <a:solidFill>
                  <a:schemeClr val="bg1"/>
                </a:solidFill>
              </a:rPr>
              <a:t>	</a:t>
            </a:r>
            <a:r>
              <a:rPr lang="en-US" sz="2400" dirty="0" smtClean="0">
                <a:solidFill>
                  <a:schemeClr val="bg1"/>
                </a:solidFill>
              </a:rPr>
              <a:t>Best Applications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	Who </a:t>
            </a:r>
            <a:r>
              <a:rPr lang="en-US" sz="2400" dirty="0">
                <a:solidFill>
                  <a:schemeClr val="bg1"/>
                </a:solidFill>
              </a:rPr>
              <a:t>Should </a:t>
            </a:r>
            <a:r>
              <a:rPr lang="en-US" sz="2400" dirty="0" smtClean="0">
                <a:solidFill>
                  <a:schemeClr val="bg1"/>
                </a:solidFill>
              </a:rPr>
              <a:t>Participate</a:t>
            </a:r>
          </a:p>
          <a:p>
            <a:r>
              <a:rPr lang="en-US" sz="2400" b="1" i="1" dirty="0">
                <a:solidFill>
                  <a:schemeClr val="bg1"/>
                </a:solidFill>
              </a:rPr>
              <a:t>	</a:t>
            </a:r>
            <a:r>
              <a:rPr lang="en-US" sz="2400" dirty="0" smtClean="0">
                <a:solidFill>
                  <a:schemeClr val="bg1"/>
                </a:solidFill>
              </a:rPr>
              <a:t>Conclusions</a:t>
            </a:r>
            <a:endParaRPr lang="en-US" sz="2400" b="1" i="1" dirty="0">
              <a:solidFill>
                <a:schemeClr val="bg1"/>
              </a:solidFill>
            </a:endParaRPr>
          </a:p>
          <a:p>
            <a:r>
              <a:rPr lang="en-US" sz="2400" dirty="0" smtClean="0">
                <a:solidFill>
                  <a:srgbClr val="FFD966"/>
                </a:solidFill>
              </a:rPr>
              <a:t>Analysis 4 </a:t>
            </a:r>
            <a:r>
              <a:rPr lang="en-US" sz="2400" dirty="0" smtClean="0">
                <a:solidFill>
                  <a:schemeClr val="bg1"/>
                </a:solidFill>
              </a:rPr>
              <a:t>// </a:t>
            </a:r>
            <a:r>
              <a:rPr lang="en-US" sz="2400" dirty="0">
                <a:solidFill>
                  <a:schemeClr val="bg1"/>
                </a:solidFill>
              </a:rPr>
              <a:t>Vertical MEP </a:t>
            </a:r>
            <a:r>
              <a:rPr lang="en-US" sz="2400" dirty="0" smtClean="0">
                <a:solidFill>
                  <a:schemeClr val="bg1"/>
                </a:solidFill>
              </a:rPr>
              <a:t>Acceleration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Conclusions and Recommendations 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Acknowledgments </a:t>
            </a:r>
            <a:endParaRPr lang="en-US" sz="2400" dirty="0">
              <a:solidFill>
                <a:schemeClr val="bg1"/>
              </a:solidFill>
            </a:endParaRPr>
          </a:p>
          <a:p>
            <a:pPr marL="400050" indent="-400050">
              <a:buFont typeface="+mj-lt"/>
              <a:buAutoNum type="romanUcPeriod"/>
            </a:pP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6675144" y="4766790"/>
            <a:ext cx="3662978" cy="54249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2"/>
          <a:srcRect l="517" t="-15120" r="-1"/>
          <a:stretch/>
        </p:blipFill>
        <p:spPr>
          <a:xfrm rot="5400000">
            <a:off x="6728694" y="2393681"/>
            <a:ext cx="3644063" cy="63540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342334" y="43224"/>
            <a:ext cx="10822487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/>
              <a:t>Collocation in Construction </a:t>
            </a:r>
            <a:endParaRPr lang="en-US" sz="4800" dirty="0"/>
          </a:p>
          <a:p>
            <a:pPr algn="ctr"/>
            <a:endParaRPr lang="en-US" sz="2000" dirty="0"/>
          </a:p>
        </p:txBody>
      </p:sp>
      <p:sp>
        <p:nvSpPr>
          <p:cNvPr id="11" name="TextBox 10"/>
          <p:cNvSpPr txBox="1"/>
          <p:nvPr/>
        </p:nvSpPr>
        <p:spPr>
          <a:xfrm>
            <a:off x="18884348" y="175075"/>
            <a:ext cx="7760403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Analysis 3: Collocation in the Construction Industry </a:t>
            </a:r>
            <a:endParaRPr lang="en-US" sz="2800" dirty="0">
              <a:solidFill>
                <a:schemeClr val="bg1"/>
              </a:solidFill>
            </a:endParaRPr>
          </a:p>
          <a:p>
            <a:pPr algn="ctr"/>
            <a:endParaRPr lang="en-US" sz="1100" dirty="0"/>
          </a:p>
        </p:txBody>
      </p:sp>
      <p:sp>
        <p:nvSpPr>
          <p:cNvPr id="12" name="TextBox 11"/>
          <p:cNvSpPr txBox="1"/>
          <p:nvPr/>
        </p:nvSpPr>
        <p:spPr>
          <a:xfrm rot="16200000">
            <a:off x="5508472" y="3577832"/>
            <a:ext cx="5956379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800" dirty="0" smtClean="0">
                <a:solidFill>
                  <a:schemeClr val="bg1"/>
                </a:solidFill>
              </a:rPr>
              <a:t>Collocation at Steel City</a:t>
            </a:r>
            <a:endParaRPr lang="en-US" sz="3800" dirty="0">
              <a:solidFill>
                <a:schemeClr val="bg1"/>
              </a:solidFill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 flipH="1">
            <a:off x="8818322" y="882961"/>
            <a:ext cx="6894" cy="6011615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8240011" y="846385"/>
            <a:ext cx="6894" cy="6011615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/>
          <a:srcRect l="11030" t="10845" r="58441" b="58482"/>
          <a:stretch/>
        </p:blipFill>
        <p:spPr>
          <a:xfrm>
            <a:off x="9439845" y="1181998"/>
            <a:ext cx="2358146" cy="1236790"/>
          </a:xfrm>
          <a:prstGeom prst="rect">
            <a:avLst/>
          </a:prstGeom>
          <a:effectLst>
            <a:innerShdw blurRad="63500" dist="50800" dir="2700000">
              <a:prstClr val="black">
                <a:alpha val="50000"/>
              </a:prstClr>
            </a:innerShdw>
          </a:effectLst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3"/>
          <a:srcRect l="2062" t="50923" r="79150" b="31082"/>
          <a:stretch/>
        </p:blipFill>
        <p:spPr>
          <a:xfrm>
            <a:off x="9474681" y="2601368"/>
            <a:ext cx="2323310" cy="1161654"/>
          </a:xfrm>
          <a:prstGeom prst="rect">
            <a:avLst/>
          </a:prstGeom>
          <a:effectLst>
            <a:innerShdw blurRad="63500" dist="50800" dir="2700000">
              <a:prstClr val="black">
                <a:alpha val="50000"/>
              </a:prstClr>
            </a:innerShdw>
          </a:effectLst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3"/>
          <a:srcRect l="3344" t="80369" r="80645" b="3272"/>
          <a:stretch/>
        </p:blipFill>
        <p:spPr>
          <a:xfrm>
            <a:off x="9553164" y="5166573"/>
            <a:ext cx="2244827" cy="1197243"/>
          </a:xfrm>
          <a:prstGeom prst="rect">
            <a:avLst/>
          </a:prstGeom>
          <a:effectLst>
            <a:innerShdw blurRad="63500" dist="50800" dir="2700000">
              <a:prstClr val="black">
                <a:alpha val="50000"/>
              </a:prstClr>
            </a:inn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42" t="10402" r="14607" b="2911"/>
          <a:stretch/>
        </p:blipFill>
        <p:spPr>
          <a:xfrm>
            <a:off x="11941082" y="1329184"/>
            <a:ext cx="6229953" cy="4867675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3"/>
          <a:srcRect l="31311" t="52150" r="49261" b="31082"/>
          <a:stretch/>
        </p:blipFill>
        <p:spPr>
          <a:xfrm>
            <a:off x="9493266" y="3945602"/>
            <a:ext cx="2304725" cy="1038391"/>
          </a:xfrm>
          <a:prstGeom prst="rect">
            <a:avLst/>
          </a:prstGeom>
          <a:effectLst>
            <a:innerShdw blurRad="63500" dist="50800" dir="2700000">
              <a:prstClr val="black">
                <a:alpha val="50000"/>
              </a:prstClr>
            </a:innerShdw>
          </a:effectLst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3"/>
          <a:srcRect l="82123" t="2257" r="1011" b="79749"/>
          <a:stretch/>
        </p:blipFill>
        <p:spPr>
          <a:xfrm>
            <a:off x="18751542" y="1403108"/>
            <a:ext cx="2118732" cy="1180054"/>
          </a:xfrm>
          <a:prstGeom prst="rect">
            <a:avLst/>
          </a:prstGeom>
          <a:effectLst>
            <a:innerShdw blurRad="63500" dist="50800" dir="2700000">
              <a:prstClr val="black">
                <a:alpha val="50000"/>
              </a:prstClr>
            </a:innerShdw>
          </a:effectLst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3"/>
          <a:srcRect l="51380" t="12480" r="28338" b="68298"/>
          <a:stretch/>
        </p:blipFill>
        <p:spPr>
          <a:xfrm>
            <a:off x="21286925" y="1406216"/>
            <a:ext cx="2237765" cy="1107105"/>
          </a:xfrm>
          <a:prstGeom prst="rect">
            <a:avLst/>
          </a:prstGeom>
          <a:effectLst>
            <a:innerShdw blurRad="63500" dist="50800" dir="2700000">
              <a:prstClr val="black">
                <a:alpha val="50000"/>
              </a:prstClr>
            </a:innerShdw>
          </a:effectLst>
        </p:spPr>
      </p:pic>
      <p:cxnSp>
        <p:nvCxnSpPr>
          <p:cNvPr id="4" name="Straight Connector 3"/>
          <p:cNvCxnSpPr>
            <a:stCxn id="17" idx="3"/>
          </p:cNvCxnSpPr>
          <p:nvPr/>
        </p:nvCxnSpPr>
        <p:spPr>
          <a:xfrm>
            <a:off x="11797991" y="1800393"/>
            <a:ext cx="4750419" cy="2972329"/>
          </a:xfrm>
          <a:prstGeom prst="line">
            <a:avLst/>
          </a:prstGeom>
          <a:ln w="57150">
            <a:solidFill>
              <a:srgbClr val="5D9FB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>
            <a:stCxn id="19" idx="3"/>
          </p:cNvCxnSpPr>
          <p:nvPr/>
        </p:nvCxnSpPr>
        <p:spPr>
          <a:xfrm>
            <a:off x="11797991" y="3182195"/>
            <a:ext cx="4969588" cy="1619790"/>
          </a:xfrm>
          <a:prstGeom prst="line">
            <a:avLst/>
          </a:prstGeom>
          <a:ln w="57150">
            <a:solidFill>
              <a:srgbClr val="5D9FB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11797991" y="4464797"/>
            <a:ext cx="5080417" cy="307925"/>
          </a:xfrm>
          <a:prstGeom prst="line">
            <a:avLst/>
          </a:prstGeom>
          <a:ln w="57150">
            <a:solidFill>
              <a:srgbClr val="5D9FB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>
            <a:stCxn id="21" idx="3"/>
          </p:cNvCxnSpPr>
          <p:nvPr/>
        </p:nvCxnSpPr>
        <p:spPr>
          <a:xfrm flipV="1">
            <a:off x="11797991" y="4772722"/>
            <a:ext cx="5130615" cy="992473"/>
          </a:xfrm>
          <a:prstGeom prst="line">
            <a:avLst/>
          </a:prstGeom>
          <a:ln w="57150">
            <a:solidFill>
              <a:srgbClr val="5D9FB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94" t="47155" r="18615" b="14796"/>
          <a:stretch/>
        </p:blipFill>
        <p:spPr>
          <a:xfrm>
            <a:off x="19532399" y="2957016"/>
            <a:ext cx="5998301" cy="3406800"/>
          </a:xfrm>
          <a:prstGeom prst="rect">
            <a:avLst/>
          </a:prstGeom>
        </p:spPr>
      </p:pic>
      <p:cxnSp>
        <p:nvCxnSpPr>
          <p:cNvPr id="35" name="Straight Connector 34"/>
          <p:cNvCxnSpPr>
            <a:stCxn id="23" idx="2"/>
          </p:cNvCxnSpPr>
          <p:nvPr/>
        </p:nvCxnSpPr>
        <p:spPr>
          <a:xfrm>
            <a:off x="19810908" y="2583162"/>
            <a:ext cx="1059366" cy="290323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22531549" y="2513321"/>
            <a:ext cx="2176385" cy="195147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97636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79832" y="36576"/>
            <a:ext cx="8339328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Steel City High-Rise</a:t>
            </a:r>
          </a:p>
          <a:p>
            <a:r>
              <a:rPr lang="en-US" sz="3200" dirty="0" smtClean="0">
                <a:solidFill>
                  <a:schemeClr val="bg1"/>
                </a:solidFill>
              </a:rPr>
              <a:t>Presentation Outline</a:t>
            </a:r>
          </a:p>
          <a:p>
            <a:endParaRPr lang="en-US" sz="2000" dirty="0"/>
          </a:p>
        </p:txBody>
      </p:sp>
      <p:sp>
        <p:nvSpPr>
          <p:cNvPr id="9" name="TextBox 8"/>
          <p:cNvSpPr txBox="1"/>
          <p:nvPr/>
        </p:nvSpPr>
        <p:spPr>
          <a:xfrm>
            <a:off x="1133194" y="2368158"/>
            <a:ext cx="682425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 Project Background</a:t>
            </a:r>
          </a:p>
          <a:p>
            <a:pPr marL="501650" indent="-501650"/>
            <a:r>
              <a:rPr lang="en-US" sz="2400" dirty="0" smtClean="0">
                <a:solidFill>
                  <a:srgbClr val="FFD966"/>
                </a:solidFill>
              </a:rPr>
              <a:t>Analysis 1</a:t>
            </a:r>
            <a:r>
              <a:rPr lang="en-US" sz="2400" dirty="0" smtClean="0">
                <a:solidFill>
                  <a:schemeClr val="bg1"/>
                </a:solidFill>
              </a:rPr>
              <a:t> // </a:t>
            </a:r>
            <a:r>
              <a:rPr lang="en-US" sz="2400" dirty="0">
                <a:solidFill>
                  <a:schemeClr val="bg1"/>
                </a:solidFill>
              </a:rPr>
              <a:t>Steel Fabrication </a:t>
            </a:r>
            <a:r>
              <a:rPr lang="en-US" sz="2400" dirty="0" smtClean="0">
                <a:solidFill>
                  <a:schemeClr val="bg1"/>
                </a:solidFill>
              </a:rPr>
              <a:t>Efficiency</a:t>
            </a:r>
          </a:p>
          <a:p>
            <a:pPr marL="501650" indent="-501650"/>
            <a:r>
              <a:rPr lang="en-US" sz="2400" b="1" i="1" dirty="0" smtClean="0">
                <a:solidFill>
                  <a:srgbClr val="FFD966"/>
                </a:solidFill>
              </a:rPr>
              <a:t>Analysis 3 </a:t>
            </a:r>
            <a:r>
              <a:rPr lang="en-US" sz="2400" b="1" i="1" dirty="0">
                <a:solidFill>
                  <a:schemeClr val="bg1"/>
                </a:solidFill>
              </a:rPr>
              <a:t>// Collocation in </a:t>
            </a:r>
            <a:r>
              <a:rPr lang="en-US" sz="2400" b="1" i="1" dirty="0" smtClean="0">
                <a:solidFill>
                  <a:schemeClr val="bg1"/>
                </a:solidFill>
              </a:rPr>
              <a:t>the Construction Industry</a:t>
            </a:r>
          </a:p>
          <a:p>
            <a:r>
              <a:rPr lang="en-US" sz="2400" b="1" i="1" dirty="0">
                <a:solidFill>
                  <a:schemeClr val="bg1"/>
                </a:solidFill>
              </a:rPr>
              <a:t>	</a:t>
            </a:r>
            <a:r>
              <a:rPr lang="en-US" sz="2400" dirty="0">
                <a:solidFill>
                  <a:schemeClr val="bg1"/>
                </a:solidFill>
              </a:rPr>
              <a:t>At Steel City High-Rise</a:t>
            </a:r>
            <a:endParaRPr lang="en-US" sz="2400" i="1" dirty="0">
              <a:solidFill>
                <a:schemeClr val="bg1"/>
              </a:solidFill>
            </a:endParaRPr>
          </a:p>
          <a:p>
            <a:r>
              <a:rPr lang="en-US" sz="2400" b="1" dirty="0" smtClean="0">
                <a:solidFill>
                  <a:schemeClr val="bg1"/>
                </a:solidFill>
              </a:rPr>
              <a:t>	</a:t>
            </a:r>
            <a:r>
              <a:rPr lang="en-US" sz="2400" b="1" u="sng" dirty="0" smtClean="0">
                <a:solidFill>
                  <a:schemeClr val="bg1"/>
                </a:solidFill>
              </a:rPr>
              <a:t>Participant Diversity</a:t>
            </a:r>
          </a:p>
          <a:p>
            <a:r>
              <a:rPr lang="en-US" sz="2400" b="1" i="1" dirty="0">
                <a:solidFill>
                  <a:schemeClr val="bg1"/>
                </a:solidFill>
              </a:rPr>
              <a:t>	</a:t>
            </a:r>
            <a:r>
              <a:rPr lang="en-US" sz="2400" dirty="0" smtClean="0">
                <a:solidFill>
                  <a:schemeClr val="bg1"/>
                </a:solidFill>
              </a:rPr>
              <a:t>Best Applications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	Who </a:t>
            </a:r>
            <a:r>
              <a:rPr lang="en-US" sz="2400" dirty="0">
                <a:solidFill>
                  <a:schemeClr val="bg1"/>
                </a:solidFill>
              </a:rPr>
              <a:t>Should </a:t>
            </a:r>
            <a:r>
              <a:rPr lang="en-US" sz="2400" dirty="0" smtClean="0">
                <a:solidFill>
                  <a:schemeClr val="bg1"/>
                </a:solidFill>
              </a:rPr>
              <a:t>Participate</a:t>
            </a:r>
          </a:p>
          <a:p>
            <a:r>
              <a:rPr lang="en-US" sz="2400" b="1" i="1" dirty="0">
                <a:solidFill>
                  <a:schemeClr val="bg1"/>
                </a:solidFill>
              </a:rPr>
              <a:t>	</a:t>
            </a:r>
            <a:r>
              <a:rPr lang="en-US" sz="2400" dirty="0" smtClean="0">
                <a:solidFill>
                  <a:schemeClr val="bg1"/>
                </a:solidFill>
              </a:rPr>
              <a:t>Conclusions</a:t>
            </a:r>
            <a:endParaRPr lang="en-US" sz="2400" b="1" i="1" dirty="0">
              <a:solidFill>
                <a:schemeClr val="bg1"/>
              </a:solidFill>
            </a:endParaRPr>
          </a:p>
          <a:p>
            <a:r>
              <a:rPr lang="en-US" sz="2400" dirty="0" smtClean="0">
                <a:solidFill>
                  <a:srgbClr val="FFD966"/>
                </a:solidFill>
              </a:rPr>
              <a:t>Analysis 4 </a:t>
            </a:r>
            <a:r>
              <a:rPr lang="en-US" sz="2400" dirty="0" smtClean="0">
                <a:solidFill>
                  <a:schemeClr val="bg1"/>
                </a:solidFill>
              </a:rPr>
              <a:t>// </a:t>
            </a:r>
            <a:r>
              <a:rPr lang="en-US" sz="2400" dirty="0">
                <a:solidFill>
                  <a:schemeClr val="bg1"/>
                </a:solidFill>
              </a:rPr>
              <a:t>Vertical MEP </a:t>
            </a:r>
            <a:r>
              <a:rPr lang="en-US" sz="2400" dirty="0" smtClean="0">
                <a:solidFill>
                  <a:schemeClr val="bg1"/>
                </a:solidFill>
              </a:rPr>
              <a:t>Acceleration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Conclusions and Recommendations 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Acknowledgments </a:t>
            </a:r>
            <a:endParaRPr lang="en-US" sz="2400" dirty="0">
              <a:solidFill>
                <a:schemeClr val="bg1"/>
              </a:solidFill>
            </a:endParaRPr>
          </a:p>
          <a:p>
            <a:pPr marL="400050" indent="-400050">
              <a:buFont typeface="+mj-lt"/>
              <a:buAutoNum type="romanUcPeriod"/>
            </a:pP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6675144" y="4766790"/>
            <a:ext cx="3662978" cy="54249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/>
          <a:srcRect l="517" t="-15120" r="-1"/>
          <a:stretch/>
        </p:blipFill>
        <p:spPr>
          <a:xfrm rot="5400000">
            <a:off x="6728694" y="2393681"/>
            <a:ext cx="3644063" cy="63540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342334" y="43224"/>
            <a:ext cx="10822487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/>
              <a:t>Participant Diversity</a:t>
            </a:r>
            <a:endParaRPr lang="en-US" sz="4800" dirty="0"/>
          </a:p>
          <a:p>
            <a:pPr algn="ctr"/>
            <a:endParaRPr lang="en-US" sz="2000" dirty="0"/>
          </a:p>
        </p:txBody>
      </p:sp>
      <p:sp>
        <p:nvSpPr>
          <p:cNvPr id="11" name="TextBox 10"/>
          <p:cNvSpPr txBox="1"/>
          <p:nvPr/>
        </p:nvSpPr>
        <p:spPr>
          <a:xfrm>
            <a:off x="18884348" y="175075"/>
            <a:ext cx="7760403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Analysis 3: Collocation in the Construction Industry </a:t>
            </a:r>
            <a:endParaRPr lang="en-US" sz="2800" dirty="0">
              <a:solidFill>
                <a:schemeClr val="bg1"/>
              </a:solidFill>
            </a:endParaRPr>
          </a:p>
          <a:p>
            <a:pPr algn="ctr"/>
            <a:endParaRPr lang="en-US" sz="1100" dirty="0"/>
          </a:p>
        </p:txBody>
      </p:sp>
      <p:sp>
        <p:nvSpPr>
          <p:cNvPr id="12" name="TextBox 11"/>
          <p:cNvSpPr txBox="1"/>
          <p:nvPr/>
        </p:nvSpPr>
        <p:spPr>
          <a:xfrm rot="16200000">
            <a:off x="5508472" y="3577832"/>
            <a:ext cx="5956379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800" dirty="0" smtClean="0">
                <a:solidFill>
                  <a:schemeClr val="bg1"/>
                </a:solidFill>
              </a:rPr>
              <a:t>Collocated Projects</a:t>
            </a:r>
            <a:endParaRPr lang="en-US" sz="3800" dirty="0">
              <a:solidFill>
                <a:schemeClr val="bg1"/>
              </a:solidFill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 flipH="1">
            <a:off x="8818322" y="882961"/>
            <a:ext cx="6894" cy="6011615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8240011" y="846385"/>
            <a:ext cx="6894" cy="6011615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28770" y="1943271"/>
            <a:ext cx="5676190" cy="4571428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9281588" y="1181997"/>
            <a:ext cx="3314701" cy="44670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 smtClean="0">
                <a:solidFill>
                  <a:schemeClr val="bg1"/>
                </a:solidFill>
              </a:rPr>
              <a:t>Participant Experience: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3% : &lt; 1 Year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3%: 1-3 Years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6%: 3-5 Years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18%: 5-10 Years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25%: 10-15 Years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9%: 15-20 Years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36%: 20+ Years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9546466" y="1943271"/>
            <a:ext cx="3253431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	</a:t>
            </a:r>
            <a:r>
              <a:rPr lang="en-US" sz="2800" dirty="0" smtClean="0">
                <a:solidFill>
                  <a:schemeClr val="bg1"/>
                </a:solidFill>
              </a:rPr>
              <a:t>have worked on a collocated project before</a:t>
            </a:r>
            <a:endParaRPr lang="en-US" dirty="0" smtClean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8653673" y="1326155"/>
            <a:ext cx="203180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>
                <a:solidFill>
                  <a:schemeClr val="bg1"/>
                </a:solidFill>
              </a:rPr>
              <a:t>83%</a:t>
            </a:r>
            <a:endParaRPr lang="en-US" sz="8000" dirty="0"/>
          </a:p>
        </p:txBody>
      </p:sp>
      <p:sp>
        <p:nvSpPr>
          <p:cNvPr id="21" name="TextBox 20"/>
          <p:cNvSpPr txBox="1"/>
          <p:nvPr/>
        </p:nvSpPr>
        <p:spPr>
          <a:xfrm>
            <a:off x="24097436" y="3605264"/>
            <a:ext cx="2908010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	say </a:t>
            </a:r>
            <a:r>
              <a:rPr lang="en-US" sz="2800" dirty="0" smtClean="0">
                <a:solidFill>
                  <a:schemeClr val="bg1"/>
                </a:solidFill>
              </a:rPr>
              <a:t>that working in a collocated space was a </a:t>
            </a:r>
            <a:r>
              <a:rPr lang="en-US" sz="2800" b="1" dirty="0" smtClean="0">
                <a:solidFill>
                  <a:srgbClr val="FFD966"/>
                </a:solidFill>
              </a:rPr>
              <a:t>positive </a:t>
            </a:r>
            <a:r>
              <a:rPr lang="en-US" sz="2800" dirty="0" smtClean="0">
                <a:solidFill>
                  <a:schemeClr val="bg1"/>
                </a:solidFill>
              </a:rPr>
              <a:t>experience</a:t>
            </a:r>
            <a:endParaRPr lang="en-US" dirty="0" smtClean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3081533" y="2887082"/>
            <a:ext cx="203180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>
                <a:solidFill>
                  <a:schemeClr val="bg1"/>
                </a:solidFill>
              </a:rPr>
              <a:t>97%</a:t>
            </a:r>
            <a:endParaRPr lang="en-US" sz="80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00214" y="3434487"/>
            <a:ext cx="6104429" cy="3017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2166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79832" y="36576"/>
            <a:ext cx="8339328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Steel City High-Rise</a:t>
            </a:r>
          </a:p>
          <a:p>
            <a:r>
              <a:rPr lang="en-US" sz="3200" dirty="0" smtClean="0">
                <a:solidFill>
                  <a:schemeClr val="bg1"/>
                </a:solidFill>
              </a:rPr>
              <a:t>Presentation Outline</a:t>
            </a:r>
          </a:p>
          <a:p>
            <a:endParaRPr lang="en-US" sz="2000" dirty="0"/>
          </a:p>
        </p:txBody>
      </p:sp>
      <p:sp>
        <p:nvSpPr>
          <p:cNvPr id="9" name="TextBox 8"/>
          <p:cNvSpPr txBox="1"/>
          <p:nvPr/>
        </p:nvSpPr>
        <p:spPr>
          <a:xfrm>
            <a:off x="1133195" y="2323550"/>
            <a:ext cx="6855197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 Project Background</a:t>
            </a:r>
          </a:p>
          <a:p>
            <a:pPr marL="501650" indent="-501650"/>
            <a:r>
              <a:rPr lang="en-US" sz="2400" dirty="0" smtClean="0">
                <a:solidFill>
                  <a:srgbClr val="FFD966"/>
                </a:solidFill>
              </a:rPr>
              <a:t>Analysis 1</a:t>
            </a:r>
            <a:r>
              <a:rPr lang="en-US" sz="2400" dirty="0" smtClean="0">
                <a:solidFill>
                  <a:schemeClr val="bg1"/>
                </a:solidFill>
              </a:rPr>
              <a:t> // </a:t>
            </a:r>
            <a:r>
              <a:rPr lang="en-US" sz="2400" dirty="0">
                <a:solidFill>
                  <a:schemeClr val="bg1"/>
                </a:solidFill>
              </a:rPr>
              <a:t>Steel Fabrication </a:t>
            </a:r>
            <a:r>
              <a:rPr lang="en-US" sz="2400" dirty="0" smtClean="0">
                <a:solidFill>
                  <a:schemeClr val="bg1"/>
                </a:solidFill>
              </a:rPr>
              <a:t>Efficiency</a:t>
            </a:r>
          </a:p>
          <a:p>
            <a:pPr marL="501650" indent="-501650"/>
            <a:r>
              <a:rPr lang="en-US" sz="2400" b="1" i="1" dirty="0" smtClean="0">
                <a:solidFill>
                  <a:srgbClr val="FFD966"/>
                </a:solidFill>
              </a:rPr>
              <a:t>Analysis 3 </a:t>
            </a:r>
            <a:r>
              <a:rPr lang="en-US" sz="2400" b="1" i="1" dirty="0">
                <a:solidFill>
                  <a:schemeClr val="bg1"/>
                </a:solidFill>
              </a:rPr>
              <a:t>// Collocation in </a:t>
            </a:r>
            <a:r>
              <a:rPr lang="en-US" sz="2400" b="1" i="1" dirty="0" smtClean="0">
                <a:solidFill>
                  <a:schemeClr val="bg1"/>
                </a:solidFill>
              </a:rPr>
              <a:t>the Construction Industry</a:t>
            </a:r>
          </a:p>
          <a:p>
            <a:r>
              <a:rPr lang="en-US" sz="2400" b="1" i="1" dirty="0">
                <a:solidFill>
                  <a:schemeClr val="bg1"/>
                </a:solidFill>
              </a:rPr>
              <a:t>	</a:t>
            </a:r>
            <a:r>
              <a:rPr lang="en-US" sz="2400" dirty="0">
                <a:solidFill>
                  <a:schemeClr val="bg1"/>
                </a:solidFill>
              </a:rPr>
              <a:t>At Steel City High-Rise</a:t>
            </a:r>
            <a:endParaRPr lang="en-US" sz="2400" i="1" dirty="0">
              <a:solidFill>
                <a:schemeClr val="bg1"/>
              </a:solidFill>
            </a:endParaRPr>
          </a:p>
          <a:p>
            <a:r>
              <a:rPr lang="en-US" sz="2400" b="1" dirty="0" smtClean="0">
                <a:solidFill>
                  <a:schemeClr val="bg1"/>
                </a:solidFill>
              </a:rPr>
              <a:t>	</a:t>
            </a:r>
            <a:r>
              <a:rPr lang="en-US" sz="2400" dirty="0" smtClean="0">
                <a:solidFill>
                  <a:schemeClr val="bg1"/>
                </a:solidFill>
              </a:rPr>
              <a:t>Participant Diversity</a:t>
            </a:r>
          </a:p>
          <a:p>
            <a:r>
              <a:rPr lang="en-US" sz="2400" b="1" i="1" dirty="0">
                <a:solidFill>
                  <a:schemeClr val="bg1"/>
                </a:solidFill>
              </a:rPr>
              <a:t>	</a:t>
            </a:r>
            <a:r>
              <a:rPr lang="en-US" sz="2400" b="1" u="sng" dirty="0" smtClean="0">
                <a:solidFill>
                  <a:schemeClr val="bg1"/>
                </a:solidFill>
              </a:rPr>
              <a:t>Best Applications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	Who </a:t>
            </a:r>
            <a:r>
              <a:rPr lang="en-US" sz="2400" dirty="0">
                <a:solidFill>
                  <a:schemeClr val="bg1"/>
                </a:solidFill>
              </a:rPr>
              <a:t>Should </a:t>
            </a:r>
            <a:r>
              <a:rPr lang="en-US" sz="2400" dirty="0" smtClean="0">
                <a:solidFill>
                  <a:schemeClr val="bg1"/>
                </a:solidFill>
              </a:rPr>
              <a:t>Participate</a:t>
            </a:r>
          </a:p>
          <a:p>
            <a:r>
              <a:rPr lang="en-US" sz="2400" b="1" i="1" dirty="0">
                <a:solidFill>
                  <a:schemeClr val="bg1"/>
                </a:solidFill>
              </a:rPr>
              <a:t>	</a:t>
            </a:r>
            <a:r>
              <a:rPr lang="en-US" sz="2400" dirty="0" smtClean="0">
                <a:solidFill>
                  <a:schemeClr val="bg1"/>
                </a:solidFill>
              </a:rPr>
              <a:t>Conclusions</a:t>
            </a:r>
            <a:endParaRPr lang="en-US" sz="2400" b="1" i="1" dirty="0">
              <a:solidFill>
                <a:schemeClr val="bg1"/>
              </a:solidFill>
            </a:endParaRPr>
          </a:p>
          <a:p>
            <a:r>
              <a:rPr lang="en-US" sz="2400" dirty="0" smtClean="0">
                <a:solidFill>
                  <a:srgbClr val="FFD966"/>
                </a:solidFill>
              </a:rPr>
              <a:t>Analysis 4 </a:t>
            </a:r>
            <a:r>
              <a:rPr lang="en-US" sz="2400" dirty="0" smtClean="0">
                <a:solidFill>
                  <a:schemeClr val="bg1"/>
                </a:solidFill>
              </a:rPr>
              <a:t>// </a:t>
            </a:r>
            <a:r>
              <a:rPr lang="en-US" sz="2400" dirty="0">
                <a:solidFill>
                  <a:schemeClr val="bg1"/>
                </a:solidFill>
              </a:rPr>
              <a:t>Vertical MEP </a:t>
            </a:r>
            <a:r>
              <a:rPr lang="en-US" sz="2400" dirty="0" smtClean="0">
                <a:solidFill>
                  <a:schemeClr val="bg1"/>
                </a:solidFill>
              </a:rPr>
              <a:t>Acceleration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Conclusions and Recommendations 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Acknowledgments </a:t>
            </a:r>
            <a:endParaRPr lang="en-US" sz="2400" dirty="0">
              <a:solidFill>
                <a:schemeClr val="bg1"/>
              </a:solidFill>
            </a:endParaRPr>
          </a:p>
          <a:p>
            <a:pPr marL="400050" indent="-400050">
              <a:buFont typeface="+mj-lt"/>
              <a:buAutoNum type="romanUcPeriod"/>
            </a:pP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6675144" y="4766790"/>
            <a:ext cx="3662978" cy="54249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2"/>
          <a:srcRect l="517" t="-15120" r="-1"/>
          <a:stretch/>
        </p:blipFill>
        <p:spPr>
          <a:xfrm rot="5400000">
            <a:off x="6728694" y="2393681"/>
            <a:ext cx="3644063" cy="63540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342334" y="43224"/>
            <a:ext cx="10822487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/>
              <a:t>Best Applications</a:t>
            </a:r>
            <a:endParaRPr lang="en-US" sz="4800" dirty="0"/>
          </a:p>
          <a:p>
            <a:pPr algn="ctr"/>
            <a:endParaRPr lang="en-US" sz="2000" dirty="0"/>
          </a:p>
        </p:txBody>
      </p:sp>
      <p:sp>
        <p:nvSpPr>
          <p:cNvPr id="11" name="TextBox 10"/>
          <p:cNvSpPr txBox="1"/>
          <p:nvPr/>
        </p:nvSpPr>
        <p:spPr>
          <a:xfrm>
            <a:off x="18884348" y="175075"/>
            <a:ext cx="7760403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Analysis 3: Collocation in the Construction Industry </a:t>
            </a:r>
            <a:endParaRPr lang="en-US" sz="2800" dirty="0">
              <a:solidFill>
                <a:schemeClr val="bg1"/>
              </a:solidFill>
            </a:endParaRPr>
          </a:p>
          <a:p>
            <a:pPr algn="ctr"/>
            <a:endParaRPr lang="en-US" sz="1100" dirty="0"/>
          </a:p>
        </p:txBody>
      </p:sp>
      <p:sp>
        <p:nvSpPr>
          <p:cNvPr id="12" name="TextBox 11"/>
          <p:cNvSpPr txBox="1"/>
          <p:nvPr/>
        </p:nvSpPr>
        <p:spPr>
          <a:xfrm rot="16200000">
            <a:off x="5508472" y="3577832"/>
            <a:ext cx="5956379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800" dirty="0" smtClean="0">
                <a:solidFill>
                  <a:schemeClr val="bg1"/>
                </a:solidFill>
              </a:rPr>
              <a:t>Collocated Projects</a:t>
            </a:r>
            <a:endParaRPr lang="en-US" sz="3800" dirty="0">
              <a:solidFill>
                <a:schemeClr val="bg1"/>
              </a:solidFill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 flipH="1">
            <a:off x="8818322" y="882961"/>
            <a:ext cx="6894" cy="6011615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8240011" y="846385"/>
            <a:ext cx="6894" cy="6011615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8" name="Picture 4" descr="http://destinyjones.co.uk/wp-content/uploads/2014/05/finance_managemen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75083" y="2323550"/>
            <a:ext cx="6365085" cy="4773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www.decision-making-solutions.com/images/DecisionMaking-Styles-Collaborative-Criteria-v2-60dpi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0" r="1058" b="5625"/>
          <a:stretch/>
        </p:blipFill>
        <p:spPr bwMode="auto">
          <a:xfrm>
            <a:off x="18644839" y="1181997"/>
            <a:ext cx="4839629" cy="3367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2" t="20225" r="4719" b="22181"/>
          <a:stretch/>
        </p:blipFill>
        <p:spPr>
          <a:xfrm>
            <a:off x="9189375" y="1225579"/>
            <a:ext cx="5961553" cy="2971605"/>
          </a:xfrm>
          <a:prstGeom prst="rect">
            <a:avLst/>
          </a:prstGeom>
        </p:spPr>
      </p:pic>
      <p:pic>
        <p:nvPicPr>
          <p:cNvPr id="21" name="Picture 2" descr="http://www.projecttimes.com/images/mantrone_July31_IMG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02172" y="2677449"/>
            <a:ext cx="4139408" cy="4170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8953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79832" y="36576"/>
            <a:ext cx="8339328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Steel City High-Rise</a:t>
            </a:r>
          </a:p>
          <a:p>
            <a:r>
              <a:rPr lang="en-US" sz="3200" dirty="0" smtClean="0">
                <a:solidFill>
                  <a:schemeClr val="bg1"/>
                </a:solidFill>
              </a:rPr>
              <a:t>Presentation Outline</a:t>
            </a:r>
          </a:p>
          <a:p>
            <a:endParaRPr lang="en-US" sz="2000" dirty="0"/>
          </a:p>
        </p:txBody>
      </p:sp>
      <p:sp>
        <p:nvSpPr>
          <p:cNvPr id="9" name="TextBox 8"/>
          <p:cNvSpPr txBox="1"/>
          <p:nvPr/>
        </p:nvSpPr>
        <p:spPr>
          <a:xfrm>
            <a:off x="1218112" y="2345853"/>
            <a:ext cx="688678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 Project Background</a:t>
            </a:r>
          </a:p>
          <a:p>
            <a:pPr marL="501650" indent="-501650"/>
            <a:r>
              <a:rPr lang="en-US" sz="2400" dirty="0" smtClean="0">
                <a:solidFill>
                  <a:srgbClr val="FFD966"/>
                </a:solidFill>
              </a:rPr>
              <a:t>Analysis 1</a:t>
            </a:r>
            <a:r>
              <a:rPr lang="en-US" sz="2400" dirty="0" smtClean="0">
                <a:solidFill>
                  <a:schemeClr val="bg1"/>
                </a:solidFill>
              </a:rPr>
              <a:t> // </a:t>
            </a:r>
            <a:r>
              <a:rPr lang="en-US" sz="2400" dirty="0">
                <a:solidFill>
                  <a:schemeClr val="bg1"/>
                </a:solidFill>
              </a:rPr>
              <a:t>Steel Fabrication </a:t>
            </a:r>
            <a:r>
              <a:rPr lang="en-US" sz="2400" dirty="0" smtClean="0">
                <a:solidFill>
                  <a:schemeClr val="bg1"/>
                </a:solidFill>
              </a:rPr>
              <a:t>Efficiency</a:t>
            </a:r>
          </a:p>
          <a:p>
            <a:pPr marL="501650" indent="-501650"/>
            <a:r>
              <a:rPr lang="en-US" sz="2400" b="1" i="1" dirty="0" smtClean="0">
                <a:solidFill>
                  <a:srgbClr val="FFD966"/>
                </a:solidFill>
              </a:rPr>
              <a:t>Analysis 3 </a:t>
            </a:r>
            <a:r>
              <a:rPr lang="en-US" sz="2400" b="1" i="1" dirty="0">
                <a:solidFill>
                  <a:schemeClr val="bg1"/>
                </a:solidFill>
              </a:rPr>
              <a:t>// Collocation in </a:t>
            </a:r>
            <a:r>
              <a:rPr lang="en-US" sz="2400" b="1" i="1" dirty="0" smtClean="0">
                <a:solidFill>
                  <a:schemeClr val="bg1"/>
                </a:solidFill>
              </a:rPr>
              <a:t>the Construction Industry</a:t>
            </a:r>
          </a:p>
          <a:p>
            <a:r>
              <a:rPr lang="en-US" sz="2400" b="1" i="1" dirty="0">
                <a:solidFill>
                  <a:schemeClr val="bg1"/>
                </a:solidFill>
              </a:rPr>
              <a:t>	</a:t>
            </a:r>
            <a:r>
              <a:rPr lang="en-US" sz="2400" dirty="0">
                <a:solidFill>
                  <a:schemeClr val="bg1"/>
                </a:solidFill>
              </a:rPr>
              <a:t>At Steel City High-Rise</a:t>
            </a:r>
            <a:endParaRPr lang="en-US" sz="2400" i="1" dirty="0">
              <a:solidFill>
                <a:schemeClr val="bg1"/>
              </a:solidFill>
            </a:endParaRPr>
          </a:p>
          <a:p>
            <a:r>
              <a:rPr lang="en-US" sz="2400" b="1" dirty="0" smtClean="0">
                <a:solidFill>
                  <a:schemeClr val="bg1"/>
                </a:solidFill>
              </a:rPr>
              <a:t>	</a:t>
            </a:r>
            <a:r>
              <a:rPr lang="en-US" sz="2400" dirty="0" smtClean="0">
                <a:solidFill>
                  <a:schemeClr val="bg1"/>
                </a:solidFill>
              </a:rPr>
              <a:t>Participant Diversity</a:t>
            </a:r>
          </a:p>
          <a:p>
            <a:r>
              <a:rPr lang="en-US" sz="2400" b="1" i="1" dirty="0">
                <a:solidFill>
                  <a:schemeClr val="bg1"/>
                </a:solidFill>
              </a:rPr>
              <a:t>	</a:t>
            </a:r>
            <a:r>
              <a:rPr lang="en-US" sz="2400" dirty="0" smtClean="0">
                <a:solidFill>
                  <a:schemeClr val="bg1"/>
                </a:solidFill>
              </a:rPr>
              <a:t>Best Applications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	</a:t>
            </a:r>
            <a:r>
              <a:rPr lang="en-US" sz="2400" b="1" u="sng" dirty="0" smtClean="0">
                <a:solidFill>
                  <a:schemeClr val="bg1"/>
                </a:solidFill>
              </a:rPr>
              <a:t>Who Should Participate</a:t>
            </a:r>
          </a:p>
          <a:p>
            <a:r>
              <a:rPr lang="en-US" sz="2400" b="1" i="1" dirty="0">
                <a:solidFill>
                  <a:schemeClr val="bg1"/>
                </a:solidFill>
              </a:rPr>
              <a:t>	</a:t>
            </a:r>
            <a:r>
              <a:rPr lang="en-US" sz="2400" dirty="0" smtClean="0">
                <a:solidFill>
                  <a:schemeClr val="bg1"/>
                </a:solidFill>
              </a:rPr>
              <a:t>Conclusions</a:t>
            </a:r>
            <a:endParaRPr lang="en-US" sz="2400" i="1" dirty="0">
              <a:solidFill>
                <a:schemeClr val="bg1"/>
              </a:solidFill>
            </a:endParaRPr>
          </a:p>
          <a:p>
            <a:r>
              <a:rPr lang="en-US" sz="2400" dirty="0" smtClean="0">
                <a:solidFill>
                  <a:srgbClr val="FFD966"/>
                </a:solidFill>
              </a:rPr>
              <a:t>Analysis 4 </a:t>
            </a:r>
            <a:r>
              <a:rPr lang="en-US" sz="2400" dirty="0" smtClean="0">
                <a:solidFill>
                  <a:schemeClr val="bg1"/>
                </a:solidFill>
              </a:rPr>
              <a:t>// </a:t>
            </a:r>
            <a:r>
              <a:rPr lang="en-US" sz="2400" dirty="0">
                <a:solidFill>
                  <a:schemeClr val="bg1"/>
                </a:solidFill>
              </a:rPr>
              <a:t>Vertical MEP </a:t>
            </a:r>
            <a:r>
              <a:rPr lang="en-US" sz="2400" dirty="0" smtClean="0">
                <a:solidFill>
                  <a:schemeClr val="bg1"/>
                </a:solidFill>
              </a:rPr>
              <a:t>Acceleration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Conclusions and Recommendations 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Acknowledgments </a:t>
            </a:r>
            <a:endParaRPr lang="en-US" sz="2400" dirty="0">
              <a:solidFill>
                <a:schemeClr val="bg1"/>
              </a:solidFill>
            </a:endParaRPr>
          </a:p>
          <a:p>
            <a:pPr marL="400050" indent="-400050">
              <a:buFont typeface="+mj-lt"/>
              <a:buAutoNum type="romanUcPeriod"/>
            </a:pP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6675144" y="4766790"/>
            <a:ext cx="3662978" cy="54249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2"/>
          <a:srcRect l="517" t="-15120" r="-1"/>
          <a:stretch/>
        </p:blipFill>
        <p:spPr>
          <a:xfrm rot="5400000">
            <a:off x="6728694" y="2393681"/>
            <a:ext cx="3644063" cy="63540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342334" y="43224"/>
            <a:ext cx="10822487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/>
              <a:t>Who Should Participate?</a:t>
            </a:r>
            <a:endParaRPr lang="en-US" sz="4800" dirty="0"/>
          </a:p>
          <a:p>
            <a:pPr algn="ctr"/>
            <a:endParaRPr lang="en-US" sz="2000" dirty="0"/>
          </a:p>
        </p:txBody>
      </p:sp>
      <p:sp>
        <p:nvSpPr>
          <p:cNvPr id="11" name="TextBox 10"/>
          <p:cNvSpPr txBox="1"/>
          <p:nvPr/>
        </p:nvSpPr>
        <p:spPr>
          <a:xfrm>
            <a:off x="18884348" y="175075"/>
            <a:ext cx="7760403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Analysis 3: Collocation in the Construction Industry </a:t>
            </a:r>
            <a:endParaRPr lang="en-US" sz="2800" dirty="0">
              <a:solidFill>
                <a:schemeClr val="bg1"/>
              </a:solidFill>
            </a:endParaRPr>
          </a:p>
          <a:p>
            <a:pPr algn="ctr"/>
            <a:endParaRPr lang="en-US" sz="1100" dirty="0"/>
          </a:p>
        </p:txBody>
      </p:sp>
      <p:sp>
        <p:nvSpPr>
          <p:cNvPr id="12" name="TextBox 11"/>
          <p:cNvSpPr txBox="1"/>
          <p:nvPr/>
        </p:nvSpPr>
        <p:spPr>
          <a:xfrm rot="16200000">
            <a:off x="5508472" y="3577832"/>
            <a:ext cx="5956379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800" dirty="0" smtClean="0">
                <a:solidFill>
                  <a:schemeClr val="bg1"/>
                </a:solidFill>
              </a:rPr>
              <a:t>Choosing Partakers</a:t>
            </a:r>
            <a:endParaRPr lang="en-US" sz="3800" dirty="0">
              <a:solidFill>
                <a:schemeClr val="bg1"/>
              </a:solidFill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 flipH="1">
            <a:off x="8818322" y="882961"/>
            <a:ext cx="6894" cy="6011615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8240011" y="846385"/>
            <a:ext cx="6894" cy="6011615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53674" y="1098291"/>
            <a:ext cx="5017148" cy="558095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29432" y="1105909"/>
            <a:ext cx="7820025" cy="318135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815602" y="4529648"/>
            <a:ext cx="2743200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Consider:</a:t>
            </a:r>
          </a:p>
          <a:p>
            <a:pPr marL="1136650" indent="-285750">
              <a:buFont typeface="Wingdings" panose="05000000000000000000" pitchFamily="2" charset="2"/>
              <a:buChar char="§"/>
            </a:pPr>
            <a:r>
              <a:rPr lang="en-US" dirty="0" smtClean="0">
                <a:solidFill>
                  <a:schemeClr val="bg1"/>
                </a:solidFill>
              </a:rPr>
              <a:t>Risk</a:t>
            </a:r>
          </a:p>
          <a:p>
            <a:pPr marL="1136650" indent="-285750">
              <a:buFont typeface="Wingdings" panose="05000000000000000000" pitchFamily="2" charset="2"/>
              <a:buChar char="§"/>
            </a:pPr>
            <a:r>
              <a:rPr lang="en-US" dirty="0" smtClean="0">
                <a:solidFill>
                  <a:schemeClr val="bg1"/>
                </a:solidFill>
              </a:rPr>
              <a:t>Duration</a:t>
            </a:r>
          </a:p>
          <a:p>
            <a:pPr marL="1136650" indent="-285750">
              <a:buFont typeface="Wingdings" panose="05000000000000000000" pitchFamily="2" charset="2"/>
              <a:buChar char="§"/>
            </a:pPr>
            <a:r>
              <a:rPr lang="en-US" dirty="0" smtClean="0">
                <a:solidFill>
                  <a:schemeClr val="bg1"/>
                </a:solidFill>
              </a:rPr>
              <a:t>Package Value</a:t>
            </a:r>
          </a:p>
          <a:p>
            <a:pPr marL="1136650" indent="-285750">
              <a:buFont typeface="Wingdings" panose="05000000000000000000" pitchFamily="2" charset="2"/>
              <a:buChar char="§"/>
            </a:pPr>
            <a:r>
              <a:rPr lang="en-US" dirty="0" smtClean="0">
                <a:solidFill>
                  <a:schemeClr val="bg1"/>
                </a:solidFill>
              </a:rPr>
              <a:t>Complexity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4565772" y="4859511"/>
            <a:ext cx="3253431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	say that value is lost without full cooperation</a:t>
            </a:r>
            <a:endParaRPr lang="en-US" dirty="0" smtClean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3672979" y="4242395"/>
            <a:ext cx="203180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>
                <a:solidFill>
                  <a:schemeClr val="bg1"/>
                </a:solidFill>
              </a:rPr>
              <a:t>71%</a:t>
            </a:r>
            <a:endParaRPr lang="en-US" sz="8000" dirty="0"/>
          </a:p>
        </p:txBody>
      </p:sp>
      <p:sp>
        <p:nvSpPr>
          <p:cNvPr id="19" name="TextBox 18"/>
          <p:cNvSpPr txBox="1"/>
          <p:nvPr/>
        </p:nvSpPr>
        <p:spPr>
          <a:xfrm>
            <a:off x="24446167" y="2800686"/>
            <a:ext cx="2394180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	say that productivity and reliability increase with collocation</a:t>
            </a:r>
            <a:endParaRPr lang="en-US" dirty="0" smtClean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3670822" y="2345853"/>
            <a:ext cx="24641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</a:rPr>
              <a:t>94%</a:t>
            </a:r>
            <a:endParaRPr lang="en-US" sz="7200" dirty="0"/>
          </a:p>
        </p:txBody>
      </p:sp>
    </p:spTree>
    <p:extLst>
      <p:ext uri="{BB962C8B-B14F-4D97-AF65-F5344CB8AC3E}">
        <p14:creationId xmlns:p14="http://schemas.microsoft.com/office/powerpoint/2010/main" val="2334265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79832" y="36576"/>
            <a:ext cx="8339328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Steel City High-Rise</a:t>
            </a:r>
          </a:p>
          <a:p>
            <a:r>
              <a:rPr lang="en-US" sz="3200" dirty="0" smtClean="0">
                <a:solidFill>
                  <a:schemeClr val="bg1"/>
                </a:solidFill>
              </a:rPr>
              <a:t>Presentation Outline</a:t>
            </a:r>
          </a:p>
          <a:p>
            <a:endParaRPr lang="en-US" sz="2000" dirty="0"/>
          </a:p>
        </p:txBody>
      </p:sp>
      <p:sp>
        <p:nvSpPr>
          <p:cNvPr id="9" name="TextBox 8"/>
          <p:cNvSpPr txBox="1"/>
          <p:nvPr/>
        </p:nvSpPr>
        <p:spPr>
          <a:xfrm>
            <a:off x="1133195" y="2524272"/>
            <a:ext cx="553307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 Project Background</a:t>
            </a:r>
          </a:p>
          <a:p>
            <a:pPr marL="501650" indent="-501650"/>
            <a:r>
              <a:rPr lang="en-US" sz="2400" dirty="0" smtClean="0">
                <a:solidFill>
                  <a:srgbClr val="FFD966"/>
                </a:solidFill>
              </a:rPr>
              <a:t>Analysis 1</a:t>
            </a:r>
            <a:r>
              <a:rPr lang="en-US" sz="2400" dirty="0" smtClean="0">
                <a:solidFill>
                  <a:schemeClr val="bg1"/>
                </a:solidFill>
              </a:rPr>
              <a:t> // </a:t>
            </a:r>
            <a:r>
              <a:rPr lang="en-US" sz="2400" dirty="0">
                <a:solidFill>
                  <a:schemeClr val="bg1"/>
                </a:solidFill>
              </a:rPr>
              <a:t>Steel Fabrication </a:t>
            </a:r>
            <a:r>
              <a:rPr lang="en-US" sz="2400" dirty="0" smtClean="0">
                <a:solidFill>
                  <a:schemeClr val="bg1"/>
                </a:solidFill>
              </a:rPr>
              <a:t>Efficiency</a:t>
            </a:r>
          </a:p>
          <a:p>
            <a:pPr marL="501650" indent="-501650"/>
            <a:r>
              <a:rPr lang="en-US" sz="2400" dirty="0" smtClean="0">
                <a:solidFill>
                  <a:srgbClr val="FFD966"/>
                </a:solidFill>
              </a:rPr>
              <a:t>Analysis 3 </a:t>
            </a:r>
            <a:r>
              <a:rPr lang="en-US" sz="2400" dirty="0">
                <a:solidFill>
                  <a:schemeClr val="bg1"/>
                </a:solidFill>
              </a:rPr>
              <a:t>// Collocation in the</a:t>
            </a:r>
          </a:p>
          <a:p>
            <a:r>
              <a:rPr lang="en-US" sz="2400" dirty="0">
                <a:solidFill>
                  <a:schemeClr val="bg1"/>
                </a:solidFill>
              </a:rPr>
              <a:t>Construction </a:t>
            </a:r>
            <a:r>
              <a:rPr lang="en-US" sz="2400" dirty="0" smtClean="0">
                <a:solidFill>
                  <a:schemeClr val="bg1"/>
                </a:solidFill>
              </a:rPr>
              <a:t>Industry</a:t>
            </a:r>
            <a:endParaRPr lang="en-US" sz="2400" dirty="0">
              <a:solidFill>
                <a:schemeClr val="bg1"/>
              </a:solidFill>
            </a:endParaRPr>
          </a:p>
          <a:p>
            <a:r>
              <a:rPr lang="en-US" sz="2400" b="1" i="1" dirty="0" smtClean="0">
                <a:solidFill>
                  <a:srgbClr val="FFD966"/>
                </a:solidFill>
              </a:rPr>
              <a:t>Analysis 4 </a:t>
            </a:r>
            <a:r>
              <a:rPr lang="en-US" sz="2400" b="1" i="1" dirty="0" smtClean="0">
                <a:solidFill>
                  <a:schemeClr val="bg1"/>
                </a:solidFill>
              </a:rPr>
              <a:t>// </a:t>
            </a:r>
            <a:r>
              <a:rPr lang="en-US" sz="2400" b="1" i="1" dirty="0">
                <a:solidFill>
                  <a:schemeClr val="bg1"/>
                </a:solidFill>
              </a:rPr>
              <a:t>Vertical MEP </a:t>
            </a:r>
            <a:r>
              <a:rPr lang="en-US" sz="2400" b="1" i="1" dirty="0" smtClean="0">
                <a:solidFill>
                  <a:schemeClr val="bg1"/>
                </a:solidFill>
              </a:rPr>
              <a:t>Acceleration</a:t>
            </a:r>
          </a:p>
          <a:p>
            <a:r>
              <a:rPr lang="en-US" sz="2400" b="1" i="1" dirty="0">
                <a:solidFill>
                  <a:schemeClr val="bg1"/>
                </a:solidFill>
              </a:rPr>
              <a:t>	</a:t>
            </a:r>
            <a:r>
              <a:rPr lang="en-US" sz="2400" b="1" u="sng" dirty="0" smtClean="0">
                <a:solidFill>
                  <a:schemeClr val="bg1"/>
                </a:solidFill>
              </a:rPr>
              <a:t>Schedule Comparison</a:t>
            </a:r>
          </a:p>
          <a:p>
            <a:r>
              <a:rPr lang="en-US" sz="2400" b="1" i="1" dirty="0" smtClean="0">
                <a:solidFill>
                  <a:schemeClr val="bg1"/>
                </a:solidFill>
              </a:rPr>
              <a:t>	</a:t>
            </a:r>
            <a:r>
              <a:rPr lang="en-US" sz="2400" dirty="0" smtClean="0">
                <a:solidFill>
                  <a:schemeClr val="bg1"/>
                </a:solidFill>
              </a:rPr>
              <a:t>Savings</a:t>
            </a:r>
            <a:endParaRPr lang="en-US" sz="2400" b="1" i="1" dirty="0" smtClean="0">
              <a:solidFill>
                <a:schemeClr val="bg1"/>
              </a:solidFill>
            </a:endParaRPr>
          </a:p>
          <a:p>
            <a:r>
              <a:rPr lang="en-US" sz="2400" dirty="0" smtClean="0">
                <a:solidFill>
                  <a:schemeClr val="bg1"/>
                </a:solidFill>
              </a:rPr>
              <a:t>Conclusions and Recommendations 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Acknowledgments </a:t>
            </a:r>
            <a:endParaRPr lang="en-US" sz="2400" dirty="0">
              <a:solidFill>
                <a:schemeClr val="bg1"/>
              </a:solidFill>
            </a:endParaRPr>
          </a:p>
          <a:p>
            <a:pPr marL="400050" indent="-400050">
              <a:buFont typeface="+mj-lt"/>
              <a:buAutoNum type="romanUcPeriod"/>
            </a:pP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6675144" y="4766790"/>
            <a:ext cx="3662978" cy="54249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2"/>
          <a:srcRect l="517" t="-15120" r="-1"/>
          <a:stretch/>
        </p:blipFill>
        <p:spPr>
          <a:xfrm rot="5400000">
            <a:off x="6728694" y="2393681"/>
            <a:ext cx="3644063" cy="63540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342334" y="43224"/>
            <a:ext cx="10822487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/>
              <a:t>Schedule Comparison</a:t>
            </a:r>
            <a:endParaRPr lang="en-US" sz="4800" dirty="0"/>
          </a:p>
          <a:p>
            <a:pPr algn="ctr"/>
            <a:endParaRPr lang="en-US" sz="2000" dirty="0"/>
          </a:p>
        </p:txBody>
      </p:sp>
      <p:sp>
        <p:nvSpPr>
          <p:cNvPr id="11" name="TextBox 10"/>
          <p:cNvSpPr txBox="1"/>
          <p:nvPr/>
        </p:nvSpPr>
        <p:spPr>
          <a:xfrm>
            <a:off x="19408316" y="175075"/>
            <a:ext cx="72364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Analysis 4: Vertical MEP</a:t>
            </a:r>
            <a:endParaRPr lang="en-US" sz="2800" dirty="0">
              <a:solidFill>
                <a:schemeClr val="bg1"/>
              </a:solidFill>
            </a:endParaRPr>
          </a:p>
          <a:p>
            <a:pPr algn="ctr"/>
            <a:endParaRPr lang="en-US" sz="1100" dirty="0"/>
          </a:p>
        </p:txBody>
      </p:sp>
      <p:sp>
        <p:nvSpPr>
          <p:cNvPr id="12" name="TextBox 11"/>
          <p:cNvSpPr txBox="1"/>
          <p:nvPr/>
        </p:nvSpPr>
        <p:spPr>
          <a:xfrm rot="16200000">
            <a:off x="5508472" y="3577832"/>
            <a:ext cx="5956379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800" dirty="0" smtClean="0">
                <a:solidFill>
                  <a:schemeClr val="bg1"/>
                </a:solidFill>
              </a:rPr>
              <a:t>Schedule Rework</a:t>
            </a:r>
            <a:endParaRPr lang="en-US" sz="3800" dirty="0">
              <a:solidFill>
                <a:schemeClr val="bg1"/>
              </a:solidFill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 flipH="1">
            <a:off x="8818322" y="882961"/>
            <a:ext cx="6894" cy="6011615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8240011" y="846385"/>
            <a:ext cx="6894" cy="6011615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11314" y="1557073"/>
            <a:ext cx="8856261" cy="187192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49296" y="4621173"/>
            <a:ext cx="8856261" cy="200810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273736" y="1050930"/>
            <a:ext cx="59704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Accelerated Roof: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281179" y="4130079"/>
            <a:ext cx="59704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Original Roof: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488149" y="4560934"/>
            <a:ext cx="3070151" cy="930869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18653674" y="6259947"/>
            <a:ext cx="70622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Does not impact: crew, durations, or equipment during construction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12754" y="981862"/>
            <a:ext cx="5016001" cy="4716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6472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79832" y="36576"/>
            <a:ext cx="8339328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Steel City High-Rise</a:t>
            </a:r>
          </a:p>
          <a:p>
            <a:r>
              <a:rPr lang="en-US" sz="3200" dirty="0" smtClean="0">
                <a:solidFill>
                  <a:schemeClr val="bg1"/>
                </a:solidFill>
              </a:rPr>
              <a:t>Presentation Outline</a:t>
            </a:r>
          </a:p>
          <a:p>
            <a:endParaRPr lang="en-US" sz="2000" dirty="0"/>
          </a:p>
        </p:txBody>
      </p:sp>
      <p:sp>
        <p:nvSpPr>
          <p:cNvPr id="9" name="TextBox 8"/>
          <p:cNvSpPr txBox="1"/>
          <p:nvPr/>
        </p:nvSpPr>
        <p:spPr>
          <a:xfrm>
            <a:off x="1133195" y="2524272"/>
            <a:ext cx="553307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 Project Background</a:t>
            </a:r>
          </a:p>
          <a:p>
            <a:pPr marL="501650" indent="-501650"/>
            <a:r>
              <a:rPr lang="en-US" sz="2400" dirty="0" smtClean="0">
                <a:solidFill>
                  <a:srgbClr val="FFD966"/>
                </a:solidFill>
              </a:rPr>
              <a:t>Analysis 1</a:t>
            </a:r>
            <a:r>
              <a:rPr lang="en-US" sz="2400" dirty="0" smtClean="0">
                <a:solidFill>
                  <a:schemeClr val="bg1"/>
                </a:solidFill>
              </a:rPr>
              <a:t> // </a:t>
            </a:r>
            <a:r>
              <a:rPr lang="en-US" sz="2400" dirty="0">
                <a:solidFill>
                  <a:schemeClr val="bg1"/>
                </a:solidFill>
              </a:rPr>
              <a:t>Steel Fabrication </a:t>
            </a:r>
            <a:r>
              <a:rPr lang="en-US" sz="2400" dirty="0" smtClean="0">
                <a:solidFill>
                  <a:schemeClr val="bg1"/>
                </a:solidFill>
              </a:rPr>
              <a:t>Efficiency</a:t>
            </a:r>
          </a:p>
          <a:p>
            <a:pPr marL="501650" indent="-501650"/>
            <a:r>
              <a:rPr lang="en-US" sz="2400" dirty="0" smtClean="0">
                <a:solidFill>
                  <a:srgbClr val="FFD966"/>
                </a:solidFill>
              </a:rPr>
              <a:t>Analysis 3 </a:t>
            </a:r>
            <a:r>
              <a:rPr lang="en-US" sz="2400" dirty="0">
                <a:solidFill>
                  <a:schemeClr val="bg1"/>
                </a:solidFill>
              </a:rPr>
              <a:t>// Collocation in the</a:t>
            </a:r>
          </a:p>
          <a:p>
            <a:r>
              <a:rPr lang="en-US" sz="2400" dirty="0">
                <a:solidFill>
                  <a:schemeClr val="bg1"/>
                </a:solidFill>
              </a:rPr>
              <a:t>Construction </a:t>
            </a:r>
            <a:r>
              <a:rPr lang="en-US" sz="2400" dirty="0" smtClean="0">
                <a:solidFill>
                  <a:schemeClr val="bg1"/>
                </a:solidFill>
              </a:rPr>
              <a:t>Industry</a:t>
            </a:r>
            <a:endParaRPr lang="en-US" sz="2400" dirty="0">
              <a:solidFill>
                <a:schemeClr val="bg1"/>
              </a:solidFill>
            </a:endParaRPr>
          </a:p>
          <a:p>
            <a:r>
              <a:rPr lang="en-US" sz="2400" b="1" i="1" dirty="0" smtClean="0">
                <a:solidFill>
                  <a:srgbClr val="FFD966"/>
                </a:solidFill>
              </a:rPr>
              <a:t>Analysis 4 </a:t>
            </a:r>
            <a:r>
              <a:rPr lang="en-US" sz="2400" b="1" i="1" dirty="0" smtClean="0">
                <a:solidFill>
                  <a:schemeClr val="bg1"/>
                </a:solidFill>
              </a:rPr>
              <a:t>// </a:t>
            </a:r>
            <a:r>
              <a:rPr lang="en-US" sz="2400" b="1" i="1" dirty="0">
                <a:solidFill>
                  <a:schemeClr val="bg1"/>
                </a:solidFill>
              </a:rPr>
              <a:t>Vertical MEP </a:t>
            </a:r>
            <a:r>
              <a:rPr lang="en-US" sz="2400" b="1" i="1" dirty="0" smtClean="0">
                <a:solidFill>
                  <a:schemeClr val="bg1"/>
                </a:solidFill>
              </a:rPr>
              <a:t>Acceleration</a:t>
            </a:r>
          </a:p>
          <a:p>
            <a:r>
              <a:rPr lang="en-US" sz="2400" b="1" i="1" dirty="0">
                <a:solidFill>
                  <a:schemeClr val="bg1"/>
                </a:solidFill>
              </a:rPr>
              <a:t>	</a:t>
            </a:r>
            <a:r>
              <a:rPr lang="en-US" sz="2400" dirty="0" smtClean="0">
                <a:solidFill>
                  <a:schemeClr val="bg1"/>
                </a:solidFill>
              </a:rPr>
              <a:t>Schedule Comparison</a:t>
            </a:r>
          </a:p>
          <a:p>
            <a:r>
              <a:rPr lang="en-US" sz="2400" b="1" i="1" dirty="0" smtClean="0">
                <a:solidFill>
                  <a:schemeClr val="bg1"/>
                </a:solidFill>
              </a:rPr>
              <a:t>	</a:t>
            </a:r>
            <a:r>
              <a:rPr lang="en-US" sz="2400" b="1" u="sng" dirty="0" smtClean="0">
                <a:solidFill>
                  <a:schemeClr val="bg1"/>
                </a:solidFill>
              </a:rPr>
              <a:t>Savings</a:t>
            </a:r>
            <a:endParaRPr lang="en-US" sz="2400" b="1" i="1" u="sng" dirty="0" smtClean="0">
              <a:solidFill>
                <a:schemeClr val="bg1"/>
              </a:solidFill>
            </a:endParaRPr>
          </a:p>
          <a:p>
            <a:r>
              <a:rPr lang="en-US" sz="2400" dirty="0" smtClean="0">
                <a:solidFill>
                  <a:schemeClr val="bg1"/>
                </a:solidFill>
              </a:rPr>
              <a:t>Conclusions and Recommendations 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Acknowledgments </a:t>
            </a:r>
            <a:endParaRPr lang="en-US" sz="2400" dirty="0">
              <a:solidFill>
                <a:schemeClr val="bg1"/>
              </a:solidFill>
            </a:endParaRPr>
          </a:p>
          <a:p>
            <a:pPr marL="400050" indent="-400050">
              <a:buFont typeface="+mj-lt"/>
              <a:buAutoNum type="romanUcPeriod"/>
            </a:pP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6675144" y="4766790"/>
            <a:ext cx="3662978" cy="54249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2"/>
          <a:srcRect l="517" t="-15120" r="-1"/>
          <a:stretch/>
        </p:blipFill>
        <p:spPr>
          <a:xfrm rot="5400000">
            <a:off x="6728694" y="2393681"/>
            <a:ext cx="3644063" cy="63540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342334" y="43224"/>
            <a:ext cx="108224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/>
              <a:t>Savings</a:t>
            </a:r>
            <a:endParaRPr lang="en-US" sz="2000" dirty="0"/>
          </a:p>
        </p:txBody>
      </p:sp>
      <p:sp>
        <p:nvSpPr>
          <p:cNvPr id="11" name="TextBox 10"/>
          <p:cNvSpPr txBox="1"/>
          <p:nvPr/>
        </p:nvSpPr>
        <p:spPr>
          <a:xfrm>
            <a:off x="19408316" y="175075"/>
            <a:ext cx="72364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Analysis 4: Vertical MEP</a:t>
            </a:r>
            <a:endParaRPr lang="en-US" sz="2800" dirty="0">
              <a:solidFill>
                <a:schemeClr val="bg1"/>
              </a:solidFill>
            </a:endParaRPr>
          </a:p>
          <a:p>
            <a:pPr algn="ctr"/>
            <a:endParaRPr lang="en-US" sz="1100" dirty="0"/>
          </a:p>
        </p:txBody>
      </p:sp>
      <p:sp>
        <p:nvSpPr>
          <p:cNvPr id="12" name="TextBox 11"/>
          <p:cNvSpPr txBox="1"/>
          <p:nvPr/>
        </p:nvSpPr>
        <p:spPr>
          <a:xfrm rot="16200000">
            <a:off x="5521035" y="3584223"/>
            <a:ext cx="5956379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800" dirty="0" smtClean="0">
                <a:solidFill>
                  <a:schemeClr val="bg1"/>
                </a:solidFill>
              </a:rPr>
              <a:t>Schedule and Cost Impact</a:t>
            </a:r>
            <a:endParaRPr lang="en-US" sz="3800" dirty="0">
              <a:solidFill>
                <a:schemeClr val="bg1"/>
              </a:solidFill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 flipH="1">
            <a:off x="8786280" y="889350"/>
            <a:ext cx="6894" cy="6011615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8207969" y="852774"/>
            <a:ext cx="6894" cy="6011615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reeform 2"/>
          <p:cNvSpPr/>
          <p:nvPr/>
        </p:nvSpPr>
        <p:spPr>
          <a:xfrm>
            <a:off x="14555244" y="3043825"/>
            <a:ext cx="2254685" cy="3457183"/>
          </a:xfrm>
          <a:custGeom>
            <a:avLst/>
            <a:gdLst>
              <a:gd name="connsiteX0" fmla="*/ 0 w 2254685"/>
              <a:gd name="connsiteY0" fmla="*/ 3269293 h 3457183"/>
              <a:gd name="connsiteX1" fmla="*/ 977030 w 2254685"/>
              <a:gd name="connsiteY1" fmla="*/ 0 h 3457183"/>
              <a:gd name="connsiteX2" fmla="*/ 2254685 w 2254685"/>
              <a:gd name="connsiteY2" fmla="*/ 1002082 h 3457183"/>
              <a:gd name="connsiteX3" fmla="*/ 851770 w 2254685"/>
              <a:gd name="connsiteY3" fmla="*/ 2693096 h 3457183"/>
              <a:gd name="connsiteX4" fmla="*/ 100208 w 2254685"/>
              <a:gd name="connsiteY4" fmla="*/ 3457183 h 3457183"/>
              <a:gd name="connsiteX5" fmla="*/ 0 w 2254685"/>
              <a:gd name="connsiteY5" fmla="*/ 3269293 h 3457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54685" h="3457183">
                <a:moveTo>
                  <a:pt x="0" y="3269293"/>
                </a:moveTo>
                <a:lnTo>
                  <a:pt x="977030" y="0"/>
                </a:lnTo>
                <a:lnTo>
                  <a:pt x="2254685" y="1002082"/>
                </a:lnTo>
                <a:lnTo>
                  <a:pt x="851770" y="2693096"/>
                </a:lnTo>
                <a:lnTo>
                  <a:pt x="100208" y="3457183"/>
                </a:lnTo>
                <a:lnTo>
                  <a:pt x="0" y="3269293"/>
                </a:lnTo>
                <a:close/>
              </a:path>
            </a:pathLst>
          </a:custGeom>
          <a:noFill/>
          <a:ln w="28575">
            <a:solidFill>
              <a:srgbClr val="FFE6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71789" y="938196"/>
            <a:ext cx="5180096" cy="5637968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15418604" y="2936964"/>
            <a:ext cx="2149566" cy="1121232"/>
            <a:chOff x="16024401" y="1858128"/>
            <a:chExt cx="1624772" cy="847495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3"/>
            <a:srcRect l="79233" t="6119" r="2950" b="89903"/>
            <a:stretch/>
          </p:blipFill>
          <p:spPr>
            <a:xfrm>
              <a:off x="16024401" y="1858128"/>
              <a:ext cx="1624772" cy="396557"/>
            </a:xfrm>
            <a:prstGeom prst="rect">
              <a:avLst/>
            </a:prstGeom>
            <a:ln w="19050">
              <a:solidFill>
                <a:schemeClr val="bg1"/>
              </a:solidFill>
            </a:ln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3"/>
            <a:srcRect l="83827" t="95304" r="756" b="764"/>
            <a:stretch/>
          </p:blipFill>
          <p:spPr>
            <a:xfrm>
              <a:off x="16024401" y="2254685"/>
              <a:ext cx="1624772" cy="450938"/>
            </a:xfrm>
            <a:prstGeom prst="rect">
              <a:avLst/>
            </a:prstGeom>
            <a:ln w="19050">
              <a:solidFill>
                <a:schemeClr val="bg1"/>
              </a:solidFill>
            </a:ln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935533" y="931891"/>
            <a:ext cx="2984392" cy="124005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444886" y="1785211"/>
            <a:ext cx="4009905" cy="1215802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408316" y="3663136"/>
            <a:ext cx="4942281" cy="1711825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663717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79832" y="36576"/>
            <a:ext cx="8339328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Steel City High-Rise</a:t>
            </a:r>
          </a:p>
          <a:p>
            <a:r>
              <a:rPr lang="en-US" sz="3200" dirty="0" smtClean="0">
                <a:solidFill>
                  <a:schemeClr val="bg1"/>
                </a:solidFill>
              </a:rPr>
              <a:t>Presentation Outline</a:t>
            </a:r>
          </a:p>
          <a:p>
            <a:endParaRPr lang="en-US" sz="2000" dirty="0"/>
          </a:p>
        </p:txBody>
      </p:sp>
      <p:sp>
        <p:nvSpPr>
          <p:cNvPr id="13" name="TextBox 12"/>
          <p:cNvSpPr txBox="1"/>
          <p:nvPr/>
        </p:nvSpPr>
        <p:spPr>
          <a:xfrm>
            <a:off x="1133193" y="2524272"/>
            <a:ext cx="701491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 smtClean="0">
                <a:solidFill>
                  <a:schemeClr val="bg1"/>
                </a:solidFill>
              </a:rPr>
              <a:t> Project Background</a:t>
            </a:r>
          </a:p>
          <a:p>
            <a:pPr marL="501650" indent="-501650">
              <a:lnSpc>
                <a:spcPct val="150000"/>
              </a:lnSpc>
            </a:pPr>
            <a:r>
              <a:rPr lang="en-US" sz="2400" dirty="0" smtClean="0">
                <a:solidFill>
                  <a:srgbClr val="FFD966"/>
                </a:solidFill>
              </a:rPr>
              <a:t>Analysis 1</a:t>
            </a:r>
            <a:r>
              <a:rPr lang="en-US" sz="2400" dirty="0" smtClean="0">
                <a:solidFill>
                  <a:schemeClr val="bg1"/>
                </a:solidFill>
              </a:rPr>
              <a:t> // </a:t>
            </a:r>
            <a:r>
              <a:rPr lang="en-US" sz="2400" dirty="0">
                <a:solidFill>
                  <a:schemeClr val="bg1"/>
                </a:solidFill>
              </a:rPr>
              <a:t>Steel Fabrication </a:t>
            </a:r>
            <a:r>
              <a:rPr lang="en-US" sz="2400" dirty="0" smtClean="0">
                <a:solidFill>
                  <a:schemeClr val="bg1"/>
                </a:solidFill>
              </a:rPr>
              <a:t>Efficiency</a:t>
            </a:r>
          </a:p>
          <a:p>
            <a:pPr marL="501650" indent="-501650">
              <a:lnSpc>
                <a:spcPct val="150000"/>
              </a:lnSpc>
            </a:pPr>
            <a:r>
              <a:rPr lang="en-US" sz="2400" dirty="0" smtClean="0">
                <a:solidFill>
                  <a:srgbClr val="FFD966"/>
                </a:solidFill>
              </a:rPr>
              <a:t>Analysis 3 </a:t>
            </a:r>
            <a:r>
              <a:rPr lang="en-US" sz="2400" dirty="0">
                <a:solidFill>
                  <a:schemeClr val="bg1"/>
                </a:solidFill>
              </a:rPr>
              <a:t>// Collocation in </a:t>
            </a:r>
            <a:r>
              <a:rPr lang="en-US" sz="2400" dirty="0" smtClean="0">
                <a:solidFill>
                  <a:schemeClr val="bg1"/>
                </a:solidFill>
              </a:rPr>
              <a:t>the Construction Industry</a:t>
            </a:r>
          </a:p>
          <a:p>
            <a:pPr>
              <a:lnSpc>
                <a:spcPct val="150000"/>
              </a:lnSpc>
            </a:pPr>
            <a:r>
              <a:rPr lang="en-US" sz="2400" dirty="0" smtClean="0">
                <a:solidFill>
                  <a:srgbClr val="FFD966"/>
                </a:solidFill>
              </a:rPr>
              <a:t>Analysis 4 </a:t>
            </a:r>
            <a:r>
              <a:rPr lang="en-US" sz="2400" dirty="0" smtClean="0">
                <a:solidFill>
                  <a:schemeClr val="bg1"/>
                </a:solidFill>
              </a:rPr>
              <a:t>// </a:t>
            </a:r>
            <a:r>
              <a:rPr lang="en-US" sz="2400" dirty="0">
                <a:solidFill>
                  <a:schemeClr val="bg1"/>
                </a:solidFill>
              </a:rPr>
              <a:t>Vertical MEP </a:t>
            </a:r>
            <a:r>
              <a:rPr lang="en-US" sz="2400" dirty="0" smtClean="0">
                <a:solidFill>
                  <a:schemeClr val="bg1"/>
                </a:solidFill>
              </a:rPr>
              <a:t>Acceleration</a:t>
            </a:r>
          </a:p>
          <a:p>
            <a:pPr>
              <a:lnSpc>
                <a:spcPct val="150000"/>
              </a:lnSpc>
            </a:pPr>
            <a:r>
              <a:rPr lang="en-US" sz="2400" b="1" i="1" dirty="0" smtClean="0">
                <a:solidFill>
                  <a:schemeClr val="bg1"/>
                </a:solidFill>
              </a:rPr>
              <a:t>Conclusions and Recommendations </a:t>
            </a:r>
          </a:p>
          <a:p>
            <a:pPr>
              <a:lnSpc>
                <a:spcPct val="150000"/>
              </a:lnSpc>
            </a:pPr>
            <a:r>
              <a:rPr lang="en-US" sz="2400" dirty="0" smtClean="0">
                <a:solidFill>
                  <a:schemeClr val="bg1"/>
                </a:solidFill>
              </a:rPr>
              <a:t>Acknowledgments </a:t>
            </a:r>
            <a:endParaRPr lang="en-US" sz="2400" dirty="0">
              <a:solidFill>
                <a:schemeClr val="bg1"/>
              </a:solidFill>
            </a:endParaRPr>
          </a:p>
          <a:p>
            <a:pPr marL="400050" indent="-400050">
              <a:buFont typeface="+mj-lt"/>
              <a:buAutoNum type="romanUcPeriod"/>
            </a:pP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342334" y="43224"/>
            <a:ext cx="10822487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/>
              <a:t>Conclusions and Recommendations</a:t>
            </a:r>
            <a:endParaRPr lang="en-US" sz="4800" dirty="0"/>
          </a:p>
          <a:p>
            <a:pPr algn="ctr"/>
            <a:endParaRPr lang="en-US" sz="2000" dirty="0"/>
          </a:p>
        </p:txBody>
      </p:sp>
      <p:sp>
        <p:nvSpPr>
          <p:cNvPr id="15" name="TextBox 14"/>
          <p:cNvSpPr txBox="1"/>
          <p:nvPr/>
        </p:nvSpPr>
        <p:spPr>
          <a:xfrm>
            <a:off x="19408316" y="175075"/>
            <a:ext cx="72364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Ashley N. Bistline // Construction Management </a:t>
            </a:r>
            <a:endParaRPr lang="en-US" sz="2800" dirty="0">
              <a:solidFill>
                <a:schemeClr val="bg1"/>
              </a:solidFill>
            </a:endParaRPr>
          </a:p>
          <a:p>
            <a:pPr algn="ctr"/>
            <a:endParaRPr lang="en-US" sz="1100" dirty="0"/>
          </a:p>
        </p:txBody>
      </p:sp>
      <p:sp>
        <p:nvSpPr>
          <p:cNvPr id="2" name="TextBox 1"/>
          <p:cNvSpPr txBox="1"/>
          <p:nvPr/>
        </p:nvSpPr>
        <p:spPr>
          <a:xfrm>
            <a:off x="9227126" y="993797"/>
            <a:ext cx="9190891" cy="649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E699"/>
                </a:solidFill>
              </a:rPr>
              <a:t>[[ Analyses 1 &amp; 2 ]] Steel Fabrication/Breadths </a:t>
            </a:r>
            <a:endParaRPr lang="en-US" sz="3600" b="1" dirty="0">
              <a:solidFill>
                <a:srgbClr val="FFE699"/>
              </a:solidFill>
              <a:sym typeface="Wingdings" panose="05000000000000000000" pitchFamily="2" charset="2"/>
            </a:endParaRPr>
          </a:p>
          <a:p>
            <a:r>
              <a:rPr lang="en-US" sz="2800" dirty="0" smtClean="0">
                <a:solidFill>
                  <a:schemeClr val="bg1"/>
                </a:solidFill>
                <a:sym typeface="Wingdings" panose="05000000000000000000" pitchFamily="2" charset="2"/>
              </a:rPr>
              <a:t>	More efficient units, prevents short cycling, extends 	life of units</a:t>
            </a:r>
          </a:p>
          <a:p>
            <a:endParaRPr lang="en-US" sz="2800" dirty="0" smtClean="0">
              <a:solidFill>
                <a:schemeClr val="bg1"/>
              </a:solidFill>
              <a:sym typeface="Wingdings" panose="05000000000000000000" pitchFamily="2" charset="2"/>
            </a:endParaRPr>
          </a:p>
          <a:p>
            <a:r>
              <a:rPr lang="en-US" sz="3600" b="1" dirty="0">
                <a:solidFill>
                  <a:srgbClr val="FFE699"/>
                </a:solidFill>
              </a:rPr>
              <a:t>[[ Analysis </a:t>
            </a:r>
            <a:r>
              <a:rPr lang="en-US" sz="3600" b="1" dirty="0" smtClean="0">
                <a:solidFill>
                  <a:srgbClr val="FFE699"/>
                </a:solidFill>
              </a:rPr>
              <a:t>3 ]] Collocation in Construction</a:t>
            </a:r>
            <a:endParaRPr lang="en-US" sz="3600" b="1" dirty="0">
              <a:solidFill>
                <a:srgbClr val="FFE699"/>
              </a:solidFill>
              <a:sym typeface="Wingdings" panose="05000000000000000000" pitchFamily="2" charset="2"/>
            </a:endParaRPr>
          </a:p>
          <a:p>
            <a:r>
              <a:rPr lang="en-US" sz="2800" dirty="0">
                <a:solidFill>
                  <a:schemeClr val="bg1"/>
                </a:solidFill>
                <a:sym typeface="Wingdings" panose="05000000000000000000" pitchFamily="2" charset="2"/>
              </a:rPr>
              <a:t>	</a:t>
            </a:r>
            <a:r>
              <a:rPr lang="en-US" sz="2800" dirty="0" smtClean="0">
                <a:solidFill>
                  <a:schemeClr val="bg1"/>
                </a:solidFill>
                <a:sym typeface="Wingdings" panose="05000000000000000000" pitchFamily="2" charset="2"/>
              </a:rPr>
              <a:t>Prevents issues/swift conflict resolution, improves 	communication, establishing long-term relationships, 	increases innovation</a:t>
            </a:r>
          </a:p>
          <a:p>
            <a:endParaRPr lang="en-US" sz="2800" dirty="0">
              <a:solidFill>
                <a:schemeClr val="bg1"/>
              </a:solidFill>
            </a:endParaRPr>
          </a:p>
          <a:p>
            <a:r>
              <a:rPr lang="en-US" sz="3600" b="1" dirty="0">
                <a:solidFill>
                  <a:srgbClr val="FFE699"/>
                </a:solidFill>
              </a:rPr>
              <a:t>[[ Analysis </a:t>
            </a:r>
            <a:r>
              <a:rPr lang="en-US" sz="3600" b="1" dirty="0" smtClean="0">
                <a:solidFill>
                  <a:srgbClr val="FFE699"/>
                </a:solidFill>
              </a:rPr>
              <a:t>4 ]] Vertical MEP Acceleration</a:t>
            </a:r>
            <a:endParaRPr lang="en-US" sz="3600" b="1" dirty="0">
              <a:solidFill>
                <a:srgbClr val="FFE699"/>
              </a:solidFill>
              <a:sym typeface="Wingdings" panose="05000000000000000000" pitchFamily="2" charset="2"/>
            </a:endParaRPr>
          </a:p>
          <a:p>
            <a:r>
              <a:rPr lang="en-US" sz="2800" dirty="0">
                <a:solidFill>
                  <a:schemeClr val="bg1"/>
                </a:solidFill>
                <a:sym typeface="Wingdings" panose="05000000000000000000" pitchFamily="2" charset="2"/>
              </a:rPr>
              <a:t>	</a:t>
            </a:r>
            <a:r>
              <a:rPr lang="en-US" sz="2800" dirty="0" smtClean="0">
                <a:solidFill>
                  <a:schemeClr val="bg1"/>
                </a:solidFill>
                <a:sym typeface="Wingdings" panose="05000000000000000000" pitchFamily="2" charset="2"/>
              </a:rPr>
              <a:t>Can save the project schedule an additional month and 	save between $340,000 and $1,020,000.</a:t>
            </a:r>
            <a:endParaRPr lang="en-US" sz="2800" dirty="0">
              <a:solidFill>
                <a:schemeClr val="bg1"/>
              </a:solidFill>
            </a:endParaRPr>
          </a:p>
          <a:p>
            <a:endParaRPr lang="en-US" sz="2800" dirty="0" smtClean="0">
              <a:solidFill>
                <a:schemeClr val="bg1"/>
              </a:solidFill>
            </a:endParaRPr>
          </a:p>
          <a:p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8916779" y="439617"/>
            <a:ext cx="4968456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50000"/>
              </a:lnSpc>
            </a:pPr>
            <a:r>
              <a:rPr lang="en-US" sz="4800" dirty="0" smtClean="0">
                <a:solidFill>
                  <a:schemeClr val="bg1"/>
                </a:solidFill>
                <a:latin typeface="BankGothic Lt BT" panose="020B0607020203060204" pitchFamily="34" charset="0"/>
              </a:rPr>
              <a:t>Recommend </a:t>
            </a:r>
          </a:p>
          <a:p>
            <a:pPr>
              <a:lnSpc>
                <a:spcPct val="250000"/>
              </a:lnSpc>
            </a:pPr>
            <a:r>
              <a:rPr lang="en-US" sz="4800" dirty="0" smtClean="0">
                <a:solidFill>
                  <a:schemeClr val="bg1"/>
                </a:solidFill>
                <a:latin typeface="BankGothic Lt BT" panose="020B0607020203060204" pitchFamily="34" charset="0"/>
              </a:rPr>
              <a:t>Recommend</a:t>
            </a:r>
          </a:p>
          <a:p>
            <a:pPr>
              <a:lnSpc>
                <a:spcPct val="250000"/>
              </a:lnSpc>
            </a:pPr>
            <a:r>
              <a:rPr lang="en-US" sz="4800" dirty="0" smtClean="0">
                <a:solidFill>
                  <a:schemeClr val="bg1"/>
                </a:solidFill>
                <a:latin typeface="BankGothic Lt BT" panose="020B0607020203060204" pitchFamily="34" charset="0"/>
              </a:rPr>
              <a:t>Recommend</a:t>
            </a:r>
            <a:endParaRPr lang="en-US" sz="4800" dirty="0">
              <a:solidFill>
                <a:schemeClr val="bg1"/>
              </a:solidFill>
              <a:latin typeface="BankGothic Lt BT" panose="020B060702020306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8053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79832" y="36576"/>
            <a:ext cx="8339328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Steel City High-Rise</a:t>
            </a:r>
          </a:p>
          <a:p>
            <a:r>
              <a:rPr lang="en-US" sz="3200" dirty="0" smtClean="0">
                <a:solidFill>
                  <a:schemeClr val="bg1"/>
                </a:solidFill>
              </a:rPr>
              <a:t>Presentation Outline</a:t>
            </a:r>
          </a:p>
          <a:p>
            <a:endParaRPr lang="en-US" sz="2000" dirty="0"/>
          </a:p>
        </p:txBody>
      </p:sp>
      <p:sp>
        <p:nvSpPr>
          <p:cNvPr id="14" name="TextBox 13"/>
          <p:cNvSpPr txBox="1"/>
          <p:nvPr/>
        </p:nvSpPr>
        <p:spPr>
          <a:xfrm>
            <a:off x="8342334" y="43224"/>
            <a:ext cx="10822487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/>
              <a:t>Acknowledgments</a:t>
            </a:r>
            <a:endParaRPr lang="en-US" sz="4800" dirty="0"/>
          </a:p>
          <a:p>
            <a:pPr algn="ctr"/>
            <a:endParaRPr lang="en-US" sz="2000" dirty="0"/>
          </a:p>
        </p:txBody>
      </p:sp>
      <p:sp>
        <p:nvSpPr>
          <p:cNvPr id="15" name="TextBox 14"/>
          <p:cNvSpPr txBox="1"/>
          <p:nvPr/>
        </p:nvSpPr>
        <p:spPr>
          <a:xfrm>
            <a:off x="19408316" y="175075"/>
            <a:ext cx="72364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Ashley N. Bistline // Construction Management </a:t>
            </a:r>
            <a:endParaRPr lang="en-US" sz="2800" dirty="0">
              <a:solidFill>
                <a:schemeClr val="bg1"/>
              </a:solidFill>
            </a:endParaRPr>
          </a:p>
          <a:p>
            <a:pPr algn="ctr"/>
            <a:endParaRPr lang="en-US" sz="1100" dirty="0"/>
          </a:p>
        </p:txBody>
      </p:sp>
      <p:sp>
        <p:nvSpPr>
          <p:cNvPr id="4" name="TextBox 3"/>
          <p:cNvSpPr txBox="1"/>
          <p:nvPr/>
        </p:nvSpPr>
        <p:spPr>
          <a:xfrm>
            <a:off x="4349496" y="1515291"/>
            <a:ext cx="41696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D966"/>
                </a:solidFill>
              </a:rPr>
              <a:t>Academic:</a:t>
            </a:r>
            <a:endParaRPr lang="en-US" sz="4400" dirty="0">
              <a:solidFill>
                <a:srgbClr val="FFD966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1181806" y="1515290"/>
            <a:ext cx="556159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FFD966"/>
                </a:solidFill>
              </a:rPr>
              <a:t>Industry/Professional:</a:t>
            </a:r>
            <a:endParaRPr lang="en-US" sz="4400" dirty="0">
              <a:solidFill>
                <a:srgbClr val="FFD966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8781207" y="1515289"/>
            <a:ext cx="506939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FFD966"/>
                </a:solidFill>
              </a:rPr>
              <a:t>Special Thanks to:</a:t>
            </a:r>
            <a:endParaRPr lang="en-US" sz="4400" dirty="0">
              <a:solidFill>
                <a:srgbClr val="FFD966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410789" y="2487395"/>
            <a:ext cx="7134497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800" dirty="0" smtClean="0">
                <a:solidFill>
                  <a:schemeClr val="bg1"/>
                </a:solidFill>
              </a:rPr>
              <a:t>Dr. </a:t>
            </a:r>
            <a:r>
              <a:rPr lang="en-US" sz="2800" dirty="0" err="1" smtClean="0">
                <a:solidFill>
                  <a:schemeClr val="bg1"/>
                </a:solidFill>
              </a:rPr>
              <a:t>Somayeh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Asadi</a:t>
            </a:r>
            <a:endParaRPr lang="en-US" sz="2800" dirty="0" smtClean="0">
              <a:solidFill>
                <a:schemeClr val="bg1"/>
              </a:solidFill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800" dirty="0" smtClean="0">
                <a:solidFill>
                  <a:schemeClr val="bg1"/>
                </a:solidFill>
              </a:rPr>
              <a:t>Dr. Rob </a:t>
            </a:r>
            <a:r>
              <a:rPr lang="en-US" sz="2800" dirty="0" err="1" smtClean="0">
                <a:solidFill>
                  <a:schemeClr val="bg1"/>
                </a:solidFill>
              </a:rPr>
              <a:t>Leicht</a:t>
            </a:r>
            <a:endParaRPr lang="en-US" sz="2800" dirty="0" smtClean="0">
              <a:solidFill>
                <a:schemeClr val="bg1"/>
              </a:solidFill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800" dirty="0" smtClean="0">
                <a:solidFill>
                  <a:schemeClr val="bg1"/>
                </a:solidFill>
              </a:rPr>
              <a:t>Professor </a:t>
            </a:r>
            <a:r>
              <a:rPr lang="en-US" sz="2800" dirty="0" err="1" smtClean="0">
                <a:solidFill>
                  <a:schemeClr val="bg1"/>
                </a:solidFill>
              </a:rPr>
              <a:t>Parfitt</a:t>
            </a:r>
            <a:endParaRPr lang="en-US" sz="2800" dirty="0" smtClean="0">
              <a:solidFill>
                <a:schemeClr val="bg1"/>
              </a:solidFill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800" dirty="0" smtClean="0">
                <a:solidFill>
                  <a:schemeClr val="bg1"/>
                </a:solidFill>
              </a:rPr>
              <a:t>Dr. Charles Cox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800" dirty="0" smtClean="0">
                <a:solidFill>
                  <a:schemeClr val="bg1"/>
                </a:solidFill>
              </a:rPr>
              <a:t>Professor Jim Faust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800" dirty="0" smtClean="0">
                <a:solidFill>
                  <a:schemeClr val="bg1"/>
                </a:solidFill>
              </a:rPr>
              <a:t>Penn State Architectural Engineering Faculty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0370463" y="2487395"/>
            <a:ext cx="7134497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800" dirty="0" smtClean="0">
                <a:solidFill>
                  <a:schemeClr val="bg1"/>
                </a:solidFill>
              </a:rPr>
              <a:t>Turner Construction Company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800" dirty="0" err="1" smtClean="0">
                <a:solidFill>
                  <a:schemeClr val="bg1"/>
                </a:solidFill>
              </a:rPr>
              <a:t>Millcraft</a:t>
            </a:r>
            <a:r>
              <a:rPr lang="en-US" sz="2800" dirty="0" smtClean="0">
                <a:solidFill>
                  <a:schemeClr val="bg1"/>
                </a:solidFill>
              </a:rPr>
              <a:t> Investments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800" dirty="0" err="1" smtClean="0">
                <a:solidFill>
                  <a:schemeClr val="bg1"/>
                </a:solidFill>
              </a:rPr>
              <a:t>Amthor</a:t>
            </a:r>
            <a:r>
              <a:rPr lang="en-US" sz="2800" dirty="0" smtClean="0">
                <a:solidFill>
                  <a:schemeClr val="bg1"/>
                </a:solidFill>
              </a:rPr>
              <a:t> Steel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800" dirty="0" smtClean="0">
                <a:solidFill>
                  <a:schemeClr val="bg1"/>
                </a:solidFill>
              </a:rPr>
              <a:t>Johnson Controls</a:t>
            </a:r>
          </a:p>
          <a:p>
            <a:pPr>
              <a:lnSpc>
                <a:spcPct val="150000"/>
              </a:lnSpc>
            </a:pP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8808777" y="2487395"/>
            <a:ext cx="7134497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800" dirty="0" smtClean="0">
                <a:solidFill>
                  <a:schemeClr val="bg1"/>
                </a:solidFill>
              </a:rPr>
              <a:t>PACE Industry Members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800" dirty="0" smtClean="0">
                <a:solidFill>
                  <a:schemeClr val="bg1"/>
                </a:solidFill>
              </a:rPr>
              <a:t>Family and Friends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800" dirty="0" smtClean="0">
                <a:solidFill>
                  <a:schemeClr val="bg1"/>
                </a:solidFill>
              </a:rPr>
              <a:t>God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800" dirty="0" smtClean="0">
                <a:solidFill>
                  <a:schemeClr val="bg1"/>
                </a:solidFill>
              </a:rPr>
              <a:t>AE Power Players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800" dirty="0" smtClean="0">
                <a:solidFill>
                  <a:schemeClr val="bg1"/>
                </a:solidFill>
              </a:rPr>
              <a:t>OPP 2015 Captains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800" dirty="0" smtClean="0">
                <a:solidFill>
                  <a:schemeClr val="bg1"/>
                </a:solidFill>
              </a:rPr>
              <a:t>AE Class 2015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7869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79832" y="36576"/>
            <a:ext cx="8339328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Steel City High-Rise</a:t>
            </a:r>
          </a:p>
          <a:p>
            <a:r>
              <a:rPr lang="en-US" sz="3200" dirty="0" smtClean="0">
                <a:solidFill>
                  <a:schemeClr val="bg1"/>
                </a:solidFill>
              </a:rPr>
              <a:t>Presentation Outline</a:t>
            </a:r>
          </a:p>
          <a:p>
            <a:endParaRPr lang="en-US" sz="2000" dirty="0"/>
          </a:p>
        </p:txBody>
      </p:sp>
      <p:sp>
        <p:nvSpPr>
          <p:cNvPr id="15" name="TextBox 14"/>
          <p:cNvSpPr txBox="1"/>
          <p:nvPr/>
        </p:nvSpPr>
        <p:spPr>
          <a:xfrm>
            <a:off x="19408316" y="175075"/>
            <a:ext cx="72364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Ashley N. Bistline // Construction Management </a:t>
            </a:r>
            <a:endParaRPr lang="en-US" sz="2800" dirty="0">
              <a:solidFill>
                <a:schemeClr val="bg1"/>
              </a:solidFill>
            </a:endParaRPr>
          </a:p>
          <a:p>
            <a:pPr algn="ctr"/>
            <a:endParaRPr lang="en-US" sz="1100" dirty="0"/>
          </a:p>
        </p:txBody>
      </p:sp>
      <p:sp>
        <p:nvSpPr>
          <p:cNvPr id="16" name="TextBox 15"/>
          <p:cNvSpPr txBox="1"/>
          <p:nvPr/>
        </p:nvSpPr>
        <p:spPr>
          <a:xfrm>
            <a:off x="11407178" y="3389705"/>
            <a:ext cx="556159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smtClean="0">
                <a:solidFill>
                  <a:srgbClr val="FFD966"/>
                </a:solidFill>
              </a:rPr>
              <a:t>Questions?</a:t>
            </a:r>
            <a:endParaRPr lang="en-US" sz="6000" dirty="0">
              <a:solidFill>
                <a:srgbClr val="FFD9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0021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8342334" y="43224"/>
            <a:ext cx="10822487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/>
              <a:t>Appendix A: Structural Breadth</a:t>
            </a:r>
            <a:endParaRPr lang="en-US" sz="4800" dirty="0"/>
          </a:p>
          <a:p>
            <a:pPr algn="ctr"/>
            <a:endParaRPr lang="en-US" sz="2000" dirty="0"/>
          </a:p>
        </p:txBody>
      </p:sp>
      <p:sp>
        <p:nvSpPr>
          <p:cNvPr id="9" name="TextBox 8"/>
          <p:cNvSpPr txBox="1"/>
          <p:nvPr/>
        </p:nvSpPr>
        <p:spPr>
          <a:xfrm>
            <a:off x="19408316" y="175075"/>
            <a:ext cx="72364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Ashley N. Bistline // Construction Management </a:t>
            </a:r>
            <a:endParaRPr lang="en-US" sz="2800" dirty="0">
              <a:solidFill>
                <a:schemeClr val="bg1"/>
              </a:solidFill>
            </a:endParaRPr>
          </a:p>
          <a:p>
            <a:pPr algn="ctr"/>
            <a:endParaRPr lang="en-US" sz="1100" dirty="0"/>
          </a:p>
        </p:txBody>
      </p:sp>
      <p:sp>
        <p:nvSpPr>
          <p:cNvPr id="10" name="TextBox 9"/>
          <p:cNvSpPr txBox="1"/>
          <p:nvPr/>
        </p:nvSpPr>
        <p:spPr>
          <a:xfrm>
            <a:off x="179832" y="36576"/>
            <a:ext cx="8339328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Steel City High-Rise</a:t>
            </a:r>
          </a:p>
          <a:p>
            <a:r>
              <a:rPr lang="en-US" sz="3200" dirty="0" smtClean="0">
                <a:solidFill>
                  <a:schemeClr val="bg1"/>
                </a:solidFill>
              </a:rPr>
              <a:t>Presentation Outline</a:t>
            </a:r>
          </a:p>
          <a:p>
            <a:endParaRPr lang="en-US" sz="2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58557" y="1181997"/>
            <a:ext cx="2250223" cy="202520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74401" y="3661223"/>
            <a:ext cx="5956752" cy="283258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8532592" y="1022821"/>
            <a:ext cx="4493941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Calibri,Bold"/>
              </a:rPr>
              <a:t>Weight of Concrete for Pool:</a:t>
            </a:r>
          </a:p>
          <a:p>
            <a:r>
              <a:rPr lang="en-US" dirty="0">
                <a:solidFill>
                  <a:schemeClr val="bg1"/>
                </a:solidFill>
                <a:latin typeface="Cambria Math" panose="02040503050406030204" pitchFamily="18" charset="0"/>
              </a:rPr>
              <a:t>626.25 𝐶𝐹 × </a:t>
            </a:r>
            <a:r>
              <a:rPr lang="en-US" dirty="0" smtClean="0">
                <a:solidFill>
                  <a:schemeClr val="bg1"/>
                </a:solidFill>
                <a:latin typeface="Cambria Math" panose="02040503050406030204" pitchFamily="18" charset="0"/>
              </a:rPr>
              <a:t>(150 𝑙𝑏𝑠/1 𝐶𝐹) </a:t>
            </a:r>
            <a:r>
              <a:rPr lang="en-US" dirty="0">
                <a:solidFill>
                  <a:schemeClr val="bg1"/>
                </a:solidFill>
                <a:latin typeface="Cambria Math" panose="02040503050406030204" pitchFamily="18" charset="0"/>
              </a:rPr>
              <a:t>= 93,937.5 𝑙𝑏𝑠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8503298" y="2474893"/>
            <a:ext cx="5936211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Calibri,Bold"/>
              </a:rPr>
              <a:t>Weight of Water:</a:t>
            </a:r>
          </a:p>
          <a:p>
            <a:r>
              <a:rPr lang="en-US" dirty="0">
                <a:solidFill>
                  <a:schemeClr val="bg1"/>
                </a:solidFill>
                <a:latin typeface="Cambria Math" panose="02040503050406030204" pitchFamily="18" charset="0"/>
              </a:rPr>
              <a:t>8910 𝐺𝑎𝑙𝑙𝑜𝑛𝑠 × </a:t>
            </a:r>
            <a:r>
              <a:rPr lang="en-US" dirty="0" smtClean="0">
                <a:solidFill>
                  <a:schemeClr val="bg1"/>
                </a:solidFill>
                <a:latin typeface="Cambria Math" panose="02040503050406030204" pitchFamily="18" charset="0"/>
              </a:rPr>
              <a:t>(8.3454 𝑙𝑏𝑠/1 𝐺𝑎𝑙𝑙𝑜𝑛) </a:t>
            </a:r>
            <a:r>
              <a:rPr lang="en-US" dirty="0">
                <a:solidFill>
                  <a:schemeClr val="bg1"/>
                </a:solidFill>
                <a:latin typeface="Cambria Math" panose="02040503050406030204" pitchFamily="18" charset="0"/>
              </a:rPr>
              <a:t>= 74,357.514 𝑙𝑏𝑠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8532592" y="1765584"/>
            <a:ext cx="3334215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Calibri,Bold"/>
              </a:rPr>
              <a:t>Weight of Deck: </a:t>
            </a:r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</a:rPr>
              <a:t>Area: 28 SF</a:t>
            </a:r>
          </a:p>
          <a:p>
            <a:r>
              <a:rPr lang="en-US" dirty="0">
                <a:solidFill>
                  <a:schemeClr val="bg1"/>
                </a:solidFill>
                <a:latin typeface="Cambria Math" panose="02040503050406030204" pitchFamily="18" charset="0"/>
              </a:rPr>
              <a:t>1.97 𝑃𝑆𝐹 × 28 𝑆𝐹 = 55.16 𝑙𝑏𝑠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8532592" y="3204612"/>
            <a:ext cx="497566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Calibri,Bold"/>
              </a:rPr>
              <a:t>Weight of Concrete on Deck: </a:t>
            </a:r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</a:rPr>
              <a:t>Area: 28 SF</a:t>
            </a:r>
          </a:p>
          <a:p>
            <a:r>
              <a:rPr lang="en-US" dirty="0">
                <a:solidFill>
                  <a:schemeClr val="bg1"/>
                </a:solidFill>
                <a:latin typeface="Cambria Math" panose="02040503050406030204" pitchFamily="18" charset="0"/>
              </a:rPr>
              <a:t>28 𝑆𝐹 × 3.25</a:t>
            </a:r>
            <a:r>
              <a:rPr lang="en-US" sz="1100" dirty="0">
                <a:solidFill>
                  <a:schemeClr val="bg1"/>
                </a:solidFill>
                <a:latin typeface="Cambria Math" panose="02040503050406030204" pitchFamily="18" charset="0"/>
              </a:rPr>
              <a:t>′ </a:t>
            </a:r>
            <a:r>
              <a:rPr lang="en-US" dirty="0">
                <a:solidFill>
                  <a:schemeClr val="bg1"/>
                </a:solidFill>
                <a:latin typeface="Cambria Math" panose="02040503050406030204" pitchFamily="18" charset="0"/>
              </a:rPr>
              <a:t>= 90.22 𝐶𝐹</a:t>
            </a:r>
          </a:p>
          <a:p>
            <a:r>
              <a:rPr lang="en-US" dirty="0">
                <a:solidFill>
                  <a:schemeClr val="bg1"/>
                </a:solidFill>
                <a:latin typeface="Cambria Math" panose="02040503050406030204" pitchFamily="18" charset="0"/>
              </a:rPr>
              <a:t>90.22 𝐶𝐹 × </a:t>
            </a:r>
            <a:r>
              <a:rPr lang="en-US" dirty="0" smtClean="0">
                <a:solidFill>
                  <a:schemeClr val="bg1"/>
                </a:solidFill>
                <a:latin typeface="Cambria Math" panose="02040503050406030204" pitchFamily="18" charset="0"/>
              </a:rPr>
              <a:t>(115 𝑙𝑏𝑠/𝐶𝐹) </a:t>
            </a:r>
            <a:r>
              <a:rPr lang="en-US" dirty="0">
                <a:solidFill>
                  <a:schemeClr val="bg1"/>
                </a:solidFill>
                <a:latin typeface="Cambria Math" panose="02040503050406030204" pitchFamily="18" charset="0"/>
              </a:rPr>
              <a:t>= 10,375.5 𝑙𝑏𝑠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8503298" y="4211330"/>
            <a:ext cx="5247552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Calibri,Bold"/>
              </a:rPr>
              <a:t>Weight of Steel </a:t>
            </a:r>
            <a:r>
              <a:rPr lang="en-US" sz="2000" b="1" dirty="0" smtClean="0">
                <a:solidFill>
                  <a:schemeClr val="bg1"/>
                </a:solidFill>
                <a:latin typeface="Calibri,Bold"/>
              </a:rPr>
              <a:t>Members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(84 𝑙𝑏𝑠/𝐿𝐹) </a:t>
            </a:r>
            <a:r>
              <a:rPr lang="en-US" dirty="0">
                <a:solidFill>
                  <a:schemeClr val="bg1"/>
                </a:solidFill>
              </a:rPr>
              <a:t>× 23.25′ = 1953 𝑙𝑏𝑠 × 2 </a:t>
            </a:r>
            <a:r>
              <a:rPr lang="en-US" dirty="0" smtClean="0">
                <a:solidFill>
                  <a:schemeClr val="bg1"/>
                </a:solidFill>
              </a:rPr>
              <a:t>𝑏𝑒𝑎𝑚𝑠= </a:t>
            </a:r>
            <a:r>
              <a:rPr lang="en-US" dirty="0">
                <a:solidFill>
                  <a:schemeClr val="bg1"/>
                </a:solidFill>
              </a:rPr>
              <a:t>3,906 𝑙𝑏𝑠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(12 𝑙𝑏𝑠/𝐿𝐹) </a:t>
            </a:r>
            <a:r>
              <a:rPr lang="en-US" dirty="0">
                <a:solidFill>
                  <a:schemeClr val="bg1"/>
                </a:solidFill>
              </a:rPr>
              <a:t>× 2.625′ = 31.5 𝑙𝑏𝑠 × 4 </a:t>
            </a:r>
            <a:r>
              <a:rPr lang="en-US" dirty="0" smtClean="0">
                <a:solidFill>
                  <a:schemeClr val="bg1"/>
                </a:solidFill>
              </a:rPr>
              <a:t>𝑏𝑒𝑎𝑚𝑠= </a:t>
            </a:r>
            <a:r>
              <a:rPr lang="en-US" dirty="0">
                <a:solidFill>
                  <a:schemeClr val="bg1"/>
                </a:solidFill>
              </a:rPr>
              <a:t>126 𝑙𝑏𝑠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(76 𝑙𝑏𝑠/𝐿𝐹) </a:t>
            </a:r>
            <a:r>
              <a:rPr lang="en-US" dirty="0">
                <a:solidFill>
                  <a:schemeClr val="bg1"/>
                </a:solidFill>
              </a:rPr>
              <a:t>× 21.97′ = 1,670 </a:t>
            </a:r>
            <a:r>
              <a:rPr lang="en-US" dirty="0" smtClean="0">
                <a:solidFill>
                  <a:schemeClr val="bg1"/>
                </a:solidFill>
              </a:rPr>
              <a:t>𝑙𝑏𝑠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Total: 5,702 </a:t>
            </a:r>
            <a:r>
              <a:rPr lang="en-US" dirty="0" err="1" smtClean="0">
                <a:solidFill>
                  <a:schemeClr val="bg1"/>
                </a:solidFill>
              </a:rPr>
              <a:t>lbs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8532592" y="6032139"/>
            <a:ext cx="794320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Cambria Math" panose="02040503050406030204" pitchFamily="18" charset="0"/>
              </a:rPr>
              <a:t>𝑻𝒐𝒕𝒂𝒍 𝑾𝒆𝒊𝒈𝒉𝒕 𝒐𝒇 𝑷𝒐𝒐𝒍 𝑫𝒆𝒔𝒊𝒈𝒏: 184,428 𝑙𝑏𝑠 = 184.4 𝑘𝑖𝑝𝑠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640144" y="1229942"/>
            <a:ext cx="4069906" cy="198223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6675144" y="4766790"/>
            <a:ext cx="3662978" cy="54249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5"/>
          <a:srcRect l="517" t="-15120" r="-1"/>
          <a:stretch/>
        </p:blipFill>
        <p:spPr>
          <a:xfrm rot="5400000">
            <a:off x="6728694" y="2393681"/>
            <a:ext cx="3644063" cy="635402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 rot="16200000">
            <a:off x="5514836" y="3552782"/>
            <a:ext cx="5956379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800" dirty="0" smtClean="0">
                <a:solidFill>
                  <a:schemeClr val="bg1"/>
                </a:solidFill>
              </a:rPr>
              <a:t>Old Design </a:t>
            </a:r>
            <a:endParaRPr lang="en-US" sz="3800" dirty="0">
              <a:solidFill>
                <a:schemeClr val="bg1"/>
              </a:solidFill>
            </a:endParaRPr>
          </a:p>
        </p:txBody>
      </p:sp>
      <p:cxnSp>
        <p:nvCxnSpPr>
          <p:cNvPr id="20" name="Straight Connector 19"/>
          <p:cNvCxnSpPr/>
          <p:nvPr/>
        </p:nvCxnSpPr>
        <p:spPr>
          <a:xfrm flipH="1">
            <a:off x="8780081" y="857909"/>
            <a:ext cx="6894" cy="6011615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8201770" y="821333"/>
            <a:ext cx="6894" cy="6011615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1133193" y="2524272"/>
            <a:ext cx="701491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 smtClean="0">
                <a:solidFill>
                  <a:schemeClr val="bg1"/>
                </a:solidFill>
              </a:rPr>
              <a:t> Project Background</a:t>
            </a:r>
          </a:p>
          <a:p>
            <a:pPr marL="501650" indent="-501650">
              <a:lnSpc>
                <a:spcPct val="150000"/>
              </a:lnSpc>
            </a:pPr>
            <a:r>
              <a:rPr lang="en-US" sz="2400" b="1" i="1" dirty="0" smtClean="0">
                <a:solidFill>
                  <a:srgbClr val="FFD966"/>
                </a:solidFill>
              </a:rPr>
              <a:t>Analysis 1</a:t>
            </a:r>
            <a:r>
              <a:rPr lang="en-US" sz="2400" b="1" i="1" dirty="0" smtClean="0">
                <a:solidFill>
                  <a:schemeClr val="bg1"/>
                </a:solidFill>
              </a:rPr>
              <a:t> // </a:t>
            </a:r>
            <a:r>
              <a:rPr lang="en-US" sz="2400" b="1" i="1" dirty="0">
                <a:solidFill>
                  <a:schemeClr val="bg1"/>
                </a:solidFill>
              </a:rPr>
              <a:t>Steel Fabrication </a:t>
            </a:r>
            <a:r>
              <a:rPr lang="en-US" sz="2400" b="1" i="1" dirty="0" smtClean="0">
                <a:solidFill>
                  <a:schemeClr val="bg1"/>
                </a:solidFill>
              </a:rPr>
              <a:t>Efficiency</a:t>
            </a:r>
          </a:p>
          <a:p>
            <a:pPr marL="501650" indent="-501650">
              <a:lnSpc>
                <a:spcPct val="150000"/>
              </a:lnSpc>
            </a:pPr>
            <a:r>
              <a:rPr lang="en-US" sz="2400" dirty="0" smtClean="0">
                <a:solidFill>
                  <a:srgbClr val="FFD966"/>
                </a:solidFill>
              </a:rPr>
              <a:t>Analysis 3 </a:t>
            </a:r>
            <a:r>
              <a:rPr lang="en-US" sz="2400" dirty="0">
                <a:solidFill>
                  <a:schemeClr val="bg1"/>
                </a:solidFill>
              </a:rPr>
              <a:t>// Collocation in </a:t>
            </a:r>
            <a:r>
              <a:rPr lang="en-US" sz="2400" dirty="0" smtClean="0">
                <a:solidFill>
                  <a:schemeClr val="bg1"/>
                </a:solidFill>
              </a:rPr>
              <a:t>the Construction Industry</a:t>
            </a:r>
          </a:p>
          <a:p>
            <a:pPr>
              <a:lnSpc>
                <a:spcPct val="150000"/>
              </a:lnSpc>
            </a:pPr>
            <a:r>
              <a:rPr lang="en-US" sz="2400" dirty="0" smtClean="0">
                <a:solidFill>
                  <a:srgbClr val="FFD966"/>
                </a:solidFill>
              </a:rPr>
              <a:t>Analysis 4 </a:t>
            </a:r>
            <a:r>
              <a:rPr lang="en-US" sz="2400" dirty="0" smtClean="0">
                <a:solidFill>
                  <a:schemeClr val="bg1"/>
                </a:solidFill>
              </a:rPr>
              <a:t>// </a:t>
            </a:r>
            <a:r>
              <a:rPr lang="en-US" sz="2400" dirty="0">
                <a:solidFill>
                  <a:schemeClr val="bg1"/>
                </a:solidFill>
              </a:rPr>
              <a:t>Vertical MEP </a:t>
            </a:r>
            <a:r>
              <a:rPr lang="en-US" sz="2400" dirty="0" smtClean="0">
                <a:solidFill>
                  <a:schemeClr val="bg1"/>
                </a:solidFill>
              </a:rPr>
              <a:t>Acceleration</a:t>
            </a:r>
          </a:p>
          <a:p>
            <a:pPr>
              <a:lnSpc>
                <a:spcPct val="150000"/>
              </a:lnSpc>
            </a:pPr>
            <a:r>
              <a:rPr lang="en-US" sz="2400" dirty="0" smtClean="0">
                <a:solidFill>
                  <a:schemeClr val="bg1"/>
                </a:solidFill>
              </a:rPr>
              <a:t>Conclusions and Recommendations </a:t>
            </a:r>
          </a:p>
          <a:p>
            <a:pPr>
              <a:lnSpc>
                <a:spcPct val="150000"/>
              </a:lnSpc>
            </a:pPr>
            <a:r>
              <a:rPr lang="en-US" sz="2400" dirty="0" smtClean="0">
                <a:solidFill>
                  <a:schemeClr val="bg1"/>
                </a:solidFill>
              </a:rPr>
              <a:t>Acknowledgments </a:t>
            </a:r>
            <a:endParaRPr lang="en-US" sz="2400" dirty="0">
              <a:solidFill>
                <a:schemeClr val="bg1"/>
              </a:solidFill>
            </a:endParaRPr>
          </a:p>
          <a:p>
            <a:pPr marL="400050" indent="-400050">
              <a:buFont typeface="+mj-lt"/>
              <a:buAutoNum type="romanUcPeriod"/>
            </a:pP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5158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79832" y="36576"/>
            <a:ext cx="8339328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Steel City High-Rise</a:t>
            </a:r>
          </a:p>
          <a:p>
            <a:r>
              <a:rPr lang="en-US" sz="3200" dirty="0" smtClean="0">
                <a:solidFill>
                  <a:schemeClr val="bg1"/>
                </a:solidFill>
              </a:rPr>
              <a:t>Presentation Outline</a:t>
            </a:r>
          </a:p>
          <a:p>
            <a:endParaRPr lang="en-US" sz="2000" dirty="0"/>
          </a:p>
        </p:txBody>
      </p:sp>
      <p:sp>
        <p:nvSpPr>
          <p:cNvPr id="9" name="TextBox 8"/>
          <p:cNvSpPr txBox="1"/>
          <p:nvPr/>
        </p:nvSpPr>
        <p:spPr>
          <a:xfrm>
            <a:off x="1490032" y="2377175"/>
            <a:ext cx="6971702" cy="50885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446088">
              <a:lnSpc>
                <a:spcPts val="3360"/>
              </a:lnSpc>
              <a:spcBef>
                <a:spcPts val="400"/>
              </a:spcBef>
              <a:spcAft>
                <a:spcPts val="400"/>
              </a:spcAft>
              <a:buFont typeface="Wingdings" panose="05000000000000000000" pitchFamily="2" charset="2"/>
              <a:buChar char="q"/>
            </a:pPr>
            <a:r>
              <a:rPr lang="en-US" sz="2800" b="1" i="1" dirty="0" smtClean="0">
                <a:solidFill>
                  <a:schemeClr val="bg1"/>
                </a:solidFill>
              </a:rPr>
              <a:t> </a:t>
            </a:r>
            <a:r>
              <a:rPr lang="en-US" sz="2800" b="1" i="1" dirty="0" smtClean="0">
                <a:solidFill>
                  <a:srgbClr val="FFD966"/>
                </a:solidFill>
              </a:rPr>
              <a:t>Size: </a:t>
            </a:r>
            <a:r>
              <a:rPr lang="en-US" sz="2400" dirty="0" smtClean="0">
                <a:solidFill>
                  <a:schemeClr val="bg1"/>
                </a:solidFill>
              </a:rPr>
              <a:t>440,000 SF, 18 stories</a:t>
            </a:r>
          </a:p>
          <a:p>
            <a:pPr indent="-446088">
              <a:lnSpc>
                <a:spcPts val="3360"/>
              </a:lnSpc>
              <a:spcBef>
                <a:spcPts val="400"/>
              </a:spcBef>
              <a:spcAft>
                <a:spcPts val="400"/>
              </a:spcAft>
              <a:buFont typeface="Wingdings" panose="05000000000000000000" pitchFamily="2" charset="2"/>
              <a:buChar char="q"/>
            </a:pPr>
            <a:r>
              <a:rPr lang="en-US" sz="2800" b="1" i="1" dirty="0" smtClean="0">
                <a:solidFill>
                  <a:schemeClr val="bg1"/>
                </a:solidFill>
              </a:rPr>
              <a:t> </a:t>
            </a:r>
            <a:r>
              <a:rPr lang="en-US" sz="2800" b="1" i="1" dirty="0" smtClean="0">
                <a:solidFill>
                  <a:srgbClr val="FFD966"/>
                </a:solidFill>
              </a:rPr>
              <a:t>Building Height: </a:t>
            </a:r>
            <a:r>
              <a:rPr lang="en-US" sz="2400" dirty="0" smtClean="0">
                <a:solidFill>
                  <a:schemeClr val="bg1"/>
                </a:solidFill>
              </a:rPr>
              <a:t>220 LF</a:t>
            </a:r>
          </a:p>
          <a:p>
            <a:pPr indent="-446088">
              <a:lnSpc>
                <a:spcPts val="3360"/>
              </a:lnSpc>
              <a:spcBef>
                <a:spcPts val="400"/>
              </a:spcBef>
              <a:spcAft>
                <a:spcPts val="400"/>
              </a:spcAft>
              <a:buFont typeface="Wingdings" panose="05000000000000000000" pitchFamily="2" charset="2"/>
              <a:buChar char="q"/>
            </a:pPr>
            <a:r>
              <a:rPr lang="en-US" sz="2800" b="1" i="1" dirty="0" smtClean="0">
                <a:solidFill>
                  <a:schemeClr val="bg1"/>
                </a:solidFill>
              </a:rPr>
              <a:t> </a:t>
            </a:r>
            <a:r>
              <a:rPr lang="en-US" sz="2800" b="1" i="1" dirty="0" smtClean="0">
                <a:solidFill>
                  <a:srgbClr val="FFD966"/>
                </a:solidFill>
              </a:rPr>
              <a:t>Project Delivery: </a:t>
            </a:r>
            <a:r>
              <a:rPr lang="en-US" sz="2400" dirty="0" smtClean="0">
                <a:solidFill>
                  <a:schemeClr val="bg1"/>
                </a:solidFill>
              </a:rPr>
              <a:t>GMP with CM at Risk</a:t>
            </a:r>
          </a:p>
          <a:p>
            <a:pPr indent="-446088">
              <a:lnSpc>
                <a:spcPts val="3360"/>
              </a:lnSpc>
              <a:spcBef>
                <a:spcPts val="400"/>
              </a:spcBef>
              <a:spcAft>
                <a:spcPts val="400"/>
              </a:spcAft>
              <a:buFont typeface="Wingdings" panose="05000000000000000000" pitchFamily="2" charset="2"/>
              <a:buChar char="q"/>
            </a:pPr>
            <a:r>
              <a:rPr lang="en-US" sz="2800" b="1" i="1" dirty="0" smtClean="0">
                <a:solidFill>
                  <a:schemeClr val="bg1"/>
                </a:solidFill>
              </a:rPr>
              <a:t> </a:t>
            </a:r>
            <a:r>
              <a:rPr lang="en-US" sz="2800" b="1" i="1" dirty="0" smtClean="0">
                <a:solidFill>
                  <a:srgbClr val="FFD966"/>
                </a:solidFill>
              </a:rPr>
              <a:t>Cost:</a:t>
            </a:r>
          </a:p>
          <a:p>
            <a:pPr marL="914400" lvl="5" indent="-446088">
              <a:lnSpc>
                <a:spcPts val="3360"/>
              </a:lnSpc>
              <a:spcBef>
                <a:spcPts val="400"/>
              </a:spcBef>
              <a:spcAft>
                <a:spcPts val="400"/>
              </a:spcAft>
              <a:buFont typeface="Wingdings" panose="05000000000000000000" pitchFamily="2" charset="2"/>
              <a:buChar char="§"/>
            </a:pPr>
            <a:r>
              <a:rPr lang="en-US" sz="2400" dirty="0" smtClean="0">
                <a:solidFill>
                  <a:schemeClr val="bg1"/>
                </a:solidFill>
              </a:rPr>
              <a:t>Overall Project: $100,000,000</a:t>
            </a:r>
          </a:p>
          <a:p>
            <a:pPr marL="914400" lvl="5" indent="-446088">
              <a:lnSpc>
                <a:spcPts val="3360"/>
              </a:lnSpc>
              <a:spcBef>
                <a:spcPts val="400"/>
              </a:spcBef>
              <a:spcAft>
                <a:spcPts val="400"/>
              </a:spcAft>
              <a:buFont typeface="Wingdings" panose="05000000000000000000" pitchFamily="2" charset="2"/>
              <a:buChar char="§"/>
            </a:pPr>
            <a:r>
              <a:rPr lang="en-US" sz="2400" dirty="0" smtClean="0">
                <a:solidFill>
                  <a:schemeClr val="bg1"/>
                </a:solidFill>
              </a:rPr>
              <a:t>Construction: $67,000,000</a:t>
            </a:r>
          </a:p>
          <a:p>
            <a:pPr indent="-446088">
              <a:lnSpc>
                <a:spcPts val="3360"/>
              </a:lnSpc>
              <a:spcBef>
                <a:spcPts val="400"/>
              </a:spcBef>
              <a:spcAft>
                <a:spcPts val="400"/>
              </a:spcAft>
              <a:buFont typeface="Wingdings" panose="05000000000000000000" pitchFamily="2" charset="2"/>
              <a:buChar char="q"/>
            </a:pPr>
            <a:r>
              <a:rPr lang="en-US" sz="2800" b="1" i="1" dirty="0" smtClean="0">
                <a:solidFill>
                  <a:schemeClr val="bg1"/>
                </a:solidFill>
              </a:rPr>
              <a:t> </a:t>
            </a:r>
            <a:r>
              <a:rPr lang="en-US" sz="2800" b="1" i="1" dirty="0" smtClean="0">
                <a:solidFill>
                  <a:srgbClr val="FFD966"/>
                </a:solidFill>
              </a:rPr>
              <a:t>Construction Dates: </a:t>
            </a:r>
          </a:p>
          <a:p>
            <a:pPr marL="914400" lvl="5" indent="-446088">
              <a:lnSpc>
                <a:spcPts val="3360"/>
              </a:lnSpc>
              <a:spcBef>
                <a:spcPts val="400"/>
              </a:spcBef>
              <a:spcAft>
                <a:spcPts val="400"/>
              </a:spcAft>
              <a:buFont typeface="Wingdings" panose="05000000000000000000" pitchFamily="2" charset="2"/>
              <a:buChar char="§"/>
            </a:pPr>
            <a:r>
              <a:rPr lang="en-US" sz="2400" dirty="0" smtClean="0">
                <a:solidFill>
                  <a:schemeClr val="bg1"/>
                </a:solidFill>
              </a:rPr>
              <a:t>1/13/14 – 12/10/15</a:t>
            </a:r>
          </a:p>
          <a:p>
            <a:endParaRPr lang="en-US" sz="2400" dirty="0" smtClean="0">
              <a:solidFill>
                <a:schemeClr val="bg1"/>
              </a:solidFill>
            </a:endParaRPr>
          </a:p>
          <a:p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1098457" y="43224"/>
            <a:ext cx="5281975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/>
              <a:t>Project Background</a:t>
            </a:r>
            <a:endParaRPr lang="en-US" sz="4800" dirty="0"/>
          </a:p>
          <a:p>
            <a:pPr algn="ctr"/>
            <a:endParaRPr lang="en-US" sz="2000" dirty="0"/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6675144" y="4766790"/>
            <a:ext cx="3662978" cy="542491"/>
          </a:xfrm>
          <a:prstGeom prst="rect">
            <a:avLst/>
          </a:prstGeom>
        </p:spPr>
      </p:pic>
      <p:pic>
        <p:nvPicPr>
          <p:cNvPr id="1024" name="Picture 1023"/>
          <p:cNvPicPr>
            <a:picLocks noChangeAspect="1"/>
          </p:cNvPicPr>
          <p:nvPr/>
        </p:nvPicPr>
        <p:blipFill rotWithShape="1">
          <a:blip r:embed="rId2"/>
          <a:srcRect l="517" t="-15120" r="-1"/>
          <a:stretch/>
        </p:blipFill>
        <p:spPr>
          <a:xfrm rot="5400000">
            <a:off x="6728694" y="2393681"/>
            <a:ext cx="3644063" cy="635402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 rot="16200000">
            <a:off x="5508473" y="3584222"/>
            <a:ext cx="5956379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800" dirty="0" smtClean="0">
                <a:solidFill>
                  <a:schemeClr val="bg1"/>
                </a:solidFill>
              </a:rPr>
              <a:t>Statistics and Team</a:t>
            </a:r>
            <a:endParaRPr lang="en-US" sz="3800" dirty="0">
              <a:solidFill>
                <a:schemeClr val="bg1"/>
              </a:solidFill>
            </a:endParaRPr>
          </a:p>
        </p:txBody>
      </p:sp>
      <p:cxnSp>
        <p:nvCxnSpPr>
          <p:cNvPr id="36" name="Straight Connector 35"/>
          <p:cNvCxnSpPr/>
          <p:nvPr/>
        </p:nvCxnSpPr>
        <p:spPr>
          <a:xfrm flipH="1">
            <a:off x="8818322" y="882961"/>
            <a:ext cx="6894" cy="6011615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flipH="1">
            <a:off x="8240011" y="846385"/>
            <a:ext cx="6894" cy="6011615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19" t="16567" r="35443" b="7919"/>
          <a:stretch/>
        </p:blipFill>
        <p:spPr>
          <a:xfrm>
            <a:off x="12871807" y="921309"/>
            <a:ext cx="5495827" cy="626268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73897" y="1014375"/>
            <a:ext cx="5179101" cy="2703666"/>
          </a:xfrm>
          <a:prstGeom prst="rect">
            <a:avLst/>
          </a:prstGeom>
          <a:effectLst>
            <a:innerShdw blurRad="63500" dist="50800" dir="2700000">
              <a:prstClr val="black">
                <a:alpha val="50000"/>
              </a:prstClr>
            </a:inn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785402" y="1399457"/>
            <a:ext cx="6998711" cy="5046638"/>
          </a:xfrm>
          <a:prstGeom prst="rect">
            <a:avLst/>
          </a:prstGeom>
        </p:spPr>
      </p:pic>
      <p:cxnSp>
        <p:nvCxnSpPr>
          <p:cNvPr id="12" name="Straight Connector 11"/>
          <p:cNvCxnSpPr/>
          <p:nvPr/>
        </p:nvCxnSpPr>
        <p:spPr>
          <a:xfrm>
            <a:off x="11291299" y="1601129"/>
            <a:ext cx="54453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12871807" y="1597777"/>
            <a:ext cx="23801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13109825" y="1358361"/>
            <a:ext cx="28596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13109825" y="1880630"/>
            <a:ext cx="28596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13109825" y="1358361"/>
            <a:ext cx="0" cy="532084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11047087" y="2095928"/>
            <a:ext cx="0" cy="27028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10028233" y="2106895"/>
            <a:ext cx="0" cy="27028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10028233" y="2917861"/>
            <a:ext cx="0" cy="24758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9884589" y="4002300"/>
            <a:ext cx="345223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>
                <a:solidFill>
                  <a:srgbClr val="5D9FB7"/>
                </a:solidFill>
              </a:rPr>
              <a:t>Offices</a:t>
            </a:r>
          </a:p>
          <a:p>
            <a:pPr>
              <a:lnSpc>
                <a:spcPct val="150000"/>
              </a:lnSpc>
            </a:pPr>
            <a:r>
              <a:rPr lang="en-US" sz="2800" dirty="0" smtClean="0">
                <a:solidFill>
                  <a:srgbClr val="557C5D"/>
                </a:solidFill>
              </a:rPr>
              <a:t>Hotel</a:t>
            </a:r>
          </a:p>
          <a:p>
            <a:pPr>
              <a:lnSpc>
                <a:spcPct val="150000"/>
              </a:lnSpc>
            </a:pPr>
            <a:r>
              <a:rPr lang="en-US" sz="2800" dirty="0" smtClean="0">
                <a:solidFill>
                  <a:srgbClr val="B7A67A"/>
                </a:solidFill>
              </a:rPr>
              <a:t>Parking Garage </a:t>
            </a:r>
          </a:p>
          <a:p>
            <a:pPr>
              <a:lnSpc>
                <a:spcPct val="150000"/>
              </a:lnSpc>
            </a:pPr>
            <a:r>
              <a:rPr lang="en-US" sz="2800" dirty="0" smtClean="0">
                <a:solidFill>
                  <a:srgbClr val="6568A1"/>
                </a:solidFill>
              </a:rPr>
              <a:t>Retail</a:t>
            </a:r>
            <a:endParaRPr lang="en-US" sz="2800" dirty="0">
              <a:solidFill>
                <a:srgbClr val="6568A1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 rot="16200000">
            <a:off x="8230575" y="5117406"/>
            <a:ext cx="26303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u="sng" dirty="0" smtClean="0">
                <a:solidFill>
                  <a:schemeClr val="bg1"/>
                </a:solidFill>
              </a:rPr>
              <a:t>Occupancy Breakdown</a:t>
            </a:r>
            <a:r>
              <a:rPr lang="en-US" sz="2000" u="sng" dirty="0" smtClean="0"/>
              <a:t> </a:t>
            </a:r>
            <a:endParaRPr lang="en-US" sz="2000" u="sng" dirty="0"/>
          </a:p>
        </p:txBody>
      </p:sp>
    </p:spTree>
    <p:extLst>
      <p:ext uri="{BB962C8B-B14F-4D97-AF65-F5344CB8AC3E}">
        <p14:creationId xmlns:p14="http://schemas.microsoft.com/office/powerpoint/2010/main" val="980195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54517" y="1146454"/>
            <a:ext cx="4903491" cy="228254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8633687" y="1187826"/>
            <a:ext cx="1371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Weight of 2VLI20 deck:</a:t>
            </a:r>
          </a:p>
          <a:p>
            <a:r>
              <a:rPr lang="en-US" dirty="0">
                <a:solidFill>
                  <a:schemeClr val="bg1"/>
                </a:solidFill>
              </a:rPr>
              <a:t>1.97 𝑃𝑆𝐹 × 714.9375 𝑆𝐹 = 1,408.4269 𝑙𝑏𝑠</a:t>
            </a:r>
          </a:p>
        </p:txBody>
      </p:sp>
      <p:sp>
        <p:nvSpPr>
          <p:cNvPr id="4" name="Rectangle 3"/>
          <p:cNvSpPr/>
          <p:nvPr/>
        </p:nvSpPr>
        <p:spPr>
          <a:xfrm>
            <a:off x="18633687" y="2228536"/>
            <a:ext cx="473926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Weight of LW Concrete:</a:t>
            </a:r>
          </a:p>
          <a:p>
            <a:r>
              <a:rPr lang="en-US" dirty="0">
                <a:solidFill>
                  <a:schemeClr val="bg1"/>
                </a:solidFill>
              </a:rPr>
              <a:t>115 PCF × </a:t>
            </a:r>
            <a:r>
              <a:rPr lang="en-US" dirty="0" smtClean="0">
                <a:solidFill>
                  <a:schemeClr val="bg1"/>
                </a:solidFill>
              </a:rPr>
              <a:t>(3.25 𝑖𝑛/12 𝑖𝑛) </a:t>
            </a:r>
            <a:r>
              <a:rPr lang="en-US" dirty="0">
                <a:solidFill>
                  <a:schemeClr val="bg1"/>
                </a:solidFill>
              </a:rPr>
              <a:t>(1 𝑓𝑡) = 31.1458 𝑃𝑆𝐹</a:t>
            </a:r>
          </a:p>
          <a:p>
            <a:r>
              <a:rPr lang="en-US" dirty="0">
                <a:solidFill>
                  <a:schemeClr val="bg1"/>
                </a:solidFill>
              </a:rPr>
              <a:t>31.1458 𝑃𝑆𝐹 × 714.9375 </a:t>
            </a:r>
            <a:r>
              <a:rPr lang="en-US" dirty="0" smtClean="0">
                <a:solidFill>
                  <a:schemeClr val="bg1"/>
                </a:solidFill>
              </a:rPr>
              <a:t>𝑆𝐹 = </a:t>
            </a:r>
            <a:r>
              <a:rPr lang="en-US" dirty="0">
                <a:solidFill>
                  <a:schemeClr val="bg1"/>
                </a:solidFill>
              </a:rPr>
              <a:t>22,267.3242 𝑙𝑏𝑠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01220" y="1187826"/>
            <a:ext cx="3034874" cy="134883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54517" y="3746810"/>
            <a:ext cx="8481578" cy="2832409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8633686" y="3429000"/>
            <a:ext cx="3462486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Weight of the W16x26 Beams: </a:t>
            </a:r>
            <a:endParaRPr lang="en-US" sz="2000" b="1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  <a:latin typeface="Cambria Math" panose="02040503050406030204" pitchFamily="18" charset="0"/>
              </a:rPr>
              <a:t>26 </a:t>
            </a:r>
            <a:r>
              <a:rPr lang="en-US" dirty="0">
                <a:solidFill>
                  <a:schemeClr val="bg1"/>
                </a:solidFill>
                <a:latin typeface="Cambria Math" panose="02040503050406030204" pitchFamily="18" charset="0"/>
              </a:rPr>
              <a:t>∗ 30.75" = 799.5 𝑙𝑏𝑠 </a:t>
            </a:r>
            <a:endParaRPr lang="en-US" dirty="0" smtClean="0">
              <a:solidFill>
                <a:schemeClr val="bg1"/>
              </a:solidFill>
              <a:latin typeface="Cambria Math" panose="02040503050406030204" pitchFamily="18" charset="0"/>
            </a:endParaRPr>
          </a:p>
          <a:p>
            <a:r>
              <a:rPr lang="en-US" dirty="0" smtClean="0">
                <a:solidFill>
                  <a:schemeClr val="bg1"/>
                </a:solidFill>
                <a:latin typeface="Cambria Math" panose="02040503050406030204" pitchFamily="18" charset="0"/>
              </a:rPr>
              <a:t>799.5 </a:t>
            </a:r>
            <a:r>
              <a:rPr lang="en-US" dirty="0">
                <a:solidFill>
                  <a:schemeClr val="bg1"/>
                </a:solidFill>
                <a:latin typeface="Cambria Math" panose="02040503050406030204" pitchFamily="18" charset="0"/>
              </a:rPr>
              <a:t>𝑙𝑏𝑠 × 2 𝑏𝑒𝑎𝑚𝑠 = 1,599 𝑙𝑏𝑠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8633686" y="4746709"/>
            <a:ext cx="5185317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Calibri,Bold"/>
              </a:rPr>
              <a:t>Total weight of the slab system:</a:t>
            </a:r>
          </a:p>
          <a:p>
            <a:r>
              <a:rPr lang="en-US" dirty="0">
                <a:solidFill>
                  <a:schemeClr val="bg1"/>
                </a:solidFill>
                <a:latin typeface="Cambria Math" panose="02040503050406030204" pitchFamily="18" charset="0"/>
              </a:rPr>
              <a:t>𝑊</a:t>
            </a:r>
            <a:r>
              <a:rPr lang="en-US" sz="1100" dirty="0">
                <a:solidFill>
                  <a:schemeClr val="bg1"/>
                </a:solidFill>
                <a:latin typeface="Cambria Math" panose="02040503050406030204" pitchFamily="18" charset="0"/>
              </a:rPr>
              <a:t>𝑡𝑜𝑡 </a:t>
            </a:r>
            <a:r>
              <a:rPr lang="en-US" dirty="0">
                <a:solidFill>
                  <a:schemeClr val="bg1"/>
                </a:solidFill>
                <a:latin typeface="Cambria Math" panose="02040503050406030204" pitchFamily="18" charset="0"/>
              </a:rPr>
              <a:t>= 𝑊</a:t>
            </a:r>
            <a:r>
              <a:rPr lang="en-US" sz="1100" dirty="0">
                <a:solidFill>
                  <a:schemeClr val="bg1"/>
                </a:solidFill>
                <a:latin typeface="Cambria Math" panose="02040503050406030204" pitchFamily="18" charset="0"/>
              </a:rPr>
              <a:t>𝑑𝑒𝑐𝑘 </a:t>
            </a:r>
            <a:r>
              <a:rPr lang="en-US" dirty="0">
                <a:solidFill>
                  <a:schemeClr val="bg1"/>
                </a:solidFill>
                <a:latin typeface="Cambria Math" panose="02040503050406030204" pitchFamily="18" charset="0"/>
              </a:rPr>
              <a:t>+ 𝑊</a:t>
            </a:r>
            <a:r>
              <a:rPr lang="en-US" sz="1100" dirty="0">
                <a:solidFill>
                  <a:schemeClr val="bg1"/>
                </a:solidFill>
                <a:latin typeface="Cambria Math" panose="02040503050406030204" pitchFamily="18" charset="0"/>
              </a:rPr>
              <a:t>𝑐𝑜𝑛𝑐𝑟𝑒𝑡𝑒 </a:t>
            </a:r>
            <a:r>
              <a:rPr lang="en-US" dirty="0">
                <a:solidFill>
                  <a:schemeClr val="bg1"/>
                </a:solidFill>
                <a:latin typeface="Cambria Math" panose="02040503050406030204" pitchFamily="18" charset="0"/>
              </a:rPr>
              <a:t>+ 𝑊</a:t>
            </a:r>
            <a:r>
              <a:rPr lang="en-US" sz="1100" dirty="0">
                <a:solidFill>
                  <a:schemeClr val="bg1"/>
                </a:solidFill>
                <a:latin typeface="Cambria Math" panose="02040503050406030204" pitchFamily="18" charset="0"/>
              </a:rPr>
              <a:t>𝑏𝑒𝑎𝑚𝑠</a:t>
            </a:r>
          </a:p>
          <a:p>
            <a:r>
              <a:rPr lang="en-US" dirty="0">
                <a:solidFill>
                  <a:schemeClr val="bg1"/>
                </a:solidFill>
                <a:latin typeface="Cambria Math" panose="02040503050406030204" pitchFamily="18" charset="0"/>
              </a:rPr>
              <a:t>= 1,408.4269 𝑙𝑏𝑠 + 22,267.3242 𝑙𝑏𝑠 + 1599 𝑙𝑏𝑠</a:t>
            </a:r>
          </a:p>
          <a:p>
            <a:r>
              <a:rPr lang="en-US" dirty="0">
                <a:solidFill>
                  <a:schemeClr val="bg1"/>
                </a:solidFill>
                <a:latin typeface="Cambria Math" panose="02040503050406030204" pitchFamily="18" charset="0"/>
              </a:rPr>
              <a:t>= 25,274.7511 𝑙𝑏𝑠</a:t>
            </a:r>
          </a:p>
          <a:p>
            <a:r>
              <a:rPr lang="en-US" sz="2400" dirty="0">
                <a:solidFill>
                  <a:schemeClr val="bg1"/>
                </a:solidFill>
                <a:latin typeface="Cambria Math" panose="02040503050406030204" pitchFamily="18" charset="0"/>
              </a:rPr>
              <a:t>= 25.27 𝑘𝑖𝑝𝑠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6675144" y="4766790"/>
            <a:ext cx="3662978" cy="54249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/>
          <a:srcRect l="517" t="-15120" r="-1"/>
          <a:stretch/>
        </p:blipFill>
        <p:spPr>
          <a:xfrm rot="5400000">
            <a:off x="6728694" y="2393681"/>
            <a:ext cx="3644063" cy="635402"/>
          </a:xfrm>
          <a:prstGeom prst="rect">
            <a:avLst/>
          </a:prstGeom>
        </p:spPr>
      </p:pic>
      <p:cxnSp>
        <p:nvCxnSpPr>
          <p:cNvPr id="14" name="Straight Connector 13"/>
          <p:cNvCxnSpPr/>
          <p:nvPr/>
        </p:nvCxnSpPr>
        <p:spPr>
          <a:xfrm flipH="1">
            <a:off x="8780081" y="857909"/>
            <a:ext cx="6894" cy="6011615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8201770" y="821333"/>
            <a:ext cx="6894" cy="6011615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1133193" y="2524272"/>
            <a:ext cx="701491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 smtClean="0">
                <a:solidFill>
                  <a:schemeClr val="bg1"/>
                </a:solidFill>
              </a:rPr>
              <a:t> Project Background</a:t>
            </a:r>
          </a:p>
          <a:p>
            <a:pPr marL="501650" indent="-501650">
              <a:lnSpc>
                <a:spcPct val="150000"/>
              </a:lnSpc>
            </a:pPr>
            <a:r>
              <a:rPr lang="en-US" sz="2400" b="1" i="1" dirty="0" smtClean="0">
                <a:solidFill>
                  <a:srgbClr val="FFD966"/>
                </a:solidFill>
              </a:rPr>
              <a:t>Analysis 1</a:t>
            </a:r>
            <a:r>
              <a:rPr lang="en-US" sz="2400" b="1" i="1" dirty="0" smtClean="0">
                <a:solidFill>
                  <a:schemeClr val="bg1"/>
                </a:solidFill>
              </a:rPr>
              <a:t> // </a:t>
            </a:r>
            <a:r>
              <a:rPr lang="en-US" sz="2400" b="1" i="1" dirty="0">
                <a:solidFill>
                  <a:schemeClr val="bg1"/>
                </a:solidFill>
              </a:rPr>
              <a:t>Steel Fabrication </a:t>
            </a:r>
            <a:r>
              <a:rPr lang="en-US" sz="2400" b="1" i="1" dirty="0" smtClean="0">
                <a:solidFill>
                  <a:schemeClr val="bg1"/>
                </a:solidFill>
              </a:rPr>
              <a:t>Efficiency</a:t>
            </a:r>
          </a:p>
          <a:p>
            <a:pPr marL="501650" indent="-501650">
              <a:lnSpc>
                <a:spcPct val="150000"/>
              </a:lnSpc>
            </a:pPr>
            <a:r>
              <a:rPr lang="en-US" sz="2400" dirty="0" smtClean="0">
                <a:solidFill>
                  <a:srgbClr val="FFD966"/>
                </a:solidFill>
              </a:rPr>
              <a:t>Analysis 3 </a:t>
            </a:r>
            <a:r>
              <a:rPr lang="en-US" sz="2400" dirty="0">
                <a:solidFill>
                  <a:schemeClr val="bg1"/>
                </a:solidFill>
              </a:rPr>
              <a:t>// Collocation in </a:t>
            </a:r>
            <a:r>
              <a:rPr lang="en-US" sz="2400" dirty="0" smtClean="0">
                <a:solidFill>
                  <a:schemeClr val="bg1"/>
                </a:solidFill>
              </a:rPr>
              <a:t>the Construction Industry</a:t>
            </a:r>
          </a:p>
          <a:p>
            <a:pPr>
              <a:lnSpc>
                <a:spcPct val="150000"/>
              </a:lnSpc>
            </a:pPr>
            <a:r>
              <a:rPr lang="en-US" sz="2400" dirty="0" smtClean="0">
                <a:solidFill>
                  <a:srgbClr val="FFD966"/>
                </a:solidFill>
              </a:rPr>
              <a:t>Analysis 4 </a:t>
            </a:r>
            <a:r>
              <a:rPr lang="en-US" sz="2400" dirty="0" smtClean="0">
                <a:solidFill>
                  <a:schemeClr val="bg1"/>
                </a:solidFill>
              </a:rPr>
              <a:t>// </a:t>
            </a:r>
            <a:r>
              <a:rPr lang="en-US" sz="2400" dirty="0">
                <a:solidFill>
                  <a:schemeClr val="bg1"/>
                </a:solidFill>
              </a:rPr>
              <a:t>Vertical MEP </a:t>
            </a:r>
            <a:r>
              <a:rPr lang="en-US" sz="2400" dirty="0" smtClean="0">
                <a:solidFill>
                  <a:schemeClr val="bg1"/>
                </a:solidFill>
              </a:rPr>
              <a:t>Acceleration</a:t>
            </a:r>
          </a:p>
          <a:p>
            <a:pPr>
              <a:lnSpc>
                <a:spcPct val="150000"/>
              </a:lnSpc>
            </a:pPr>
            <a:r>
              <a:rPr lang="en-US" sz="2400" dirty="0" smtClean="0">
                <a:solidFill>
                  <a:schemeClr val="bg1"/>
                </a:solidFill>
              </a:rPr>
              <a:t>Conclusions and Recommendations </a:t>
            </a:r>
          </a:p>
          <a:p>
            <a:pPr>
              <a:lnSpc>
                <a:spcPct val="150000"/>
              </a:lnSpc>
            </a:pPr>
            <a:r>
              <a:rPr lang="en-US" sz="2400" dirty="0" smtClean="0">
                <a:solidFill>
                  <a:schemeClr val="bg1"/>
                </a:solidFill>
              </a:rPr>
              <a:t>Acknowledgments </a:t>
            </a:r>
            <a:endParaRPr lang="en-US" sz="2400" dirty="0">
              <a:solidFill>
                <a:schemeClr val="bg1"/>
              </a:solidFill>
            </a:endParaRPr>
          </a:p>
          <a:p>
            <a:pPr marL="400050" indent="-400050">
              <a:buFont typeface="+mj-lt"/>
              <a:buAutoNum type="romanUcPeriod"/>
            </a:pP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9408316" y="175075"/>
            <a:ext cx="72364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Ashley N. Bistline // Construction Management </a:t>
            </a:r>
            <a:endParaRPr lang="en-US" sz="2800" dirty="0">
              <a:solidFill>
                <a:schemeClr val="bg1"/>
              </a:solidFill>
            </a:endParaRPr>
          </a:p>
          <a:p>
            <a:pPr algn="ctr"/>
            <a:endParaRPr lang="en-US" sz="1100" dirty="0"/>
          </a:p>
        </p:txBody>
      </p:sp>
      <p:sp>
        <p:nvSpPr>
          <p:cNvPr id="18" name="TextBox 17"/>
          <p:cNvSpPr txBox="1"/>
          <p:nvPr/>
        </p:nvSpPr>
        <p:spPr>
          <a:xfrm>
            <a:off x="8506633" y="21188"/>
            <a:ext cx="10822487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/>
              <a:t>Appendix A: Structural Breadth</a:t>
            </a:r>
            <a:endParaRPr lang="en-US" sz="4800" dirty="0"/>
          </a:p>
          <a:p>
            <a:pPr algn="ctr"/>
            <a:endParaRPr lang="en-US" sz="2000" dirty="0"/>
          </a:p>
        </p:txBody>
      </p:sp>
      <p:sp>
        <p:nvSpPr>
          <p:cNvPr id="19" name="TextBox 18"/>
          <p:cNvSpPr txBox="1"/>
          <p:nvPr/>
        </p:nvSpPr>
        <p:spPr>
          <a:xfrm rot="16200000">
            <a:off x="5528301" y="3640127"/>
            <a:ext cx="5956379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800" dirty="0" smtClean="0">
                <a:solidFill>
                  <a:schemeClr val="bg1"/>
                </a:solidFill>
              </a:rPr>
              <a:t>New Design </a:t>
            </a:r>
            <a:endParaRPr lang="en-US" sz="3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1763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9408316" y="175075"/>
            <a:ext cx="72364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Ashley N. Bistline // Construction Management </a:t>
            </a:r>
            <a:endParaRPr lang="en-US" sz="2800" dirty="0">
              <a:solidFill>
                <a:schemeClr val="bg1"/>
              </a:solidFill>
            </a:endParaRPr>
          </a:p>
          <a:p>
            <a:pPr algn="ctr"/>
            <a:endParaRPr lang="en-US" sz="1100" dirty="0"/>
          </a:p>
        </p:txBody>
      </p:sp>
      <p:sp>
        <p:nvSpPr>
          <p:cNvPr id="10" name="TextBox 9"/>
          <p:cNvSpPr txBox="1"/>
          <p:nvPr/>
        </p:nvSpPr>
        <p:spPr>
          <a:xfrm>
            <a:off x="179832" y="36576"/>
            <a:ext cx="8339328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Steel City High-Rise</a:t>
            </a:r>
          </a:p>
          <a:p>
            <a:r>
              <a:rPr lang="en-US" sz="3200" dirty="0" smtClean="0">
                <a:solidFill>
                  <a:schemeClr val="bg1"/>
                </a:solidFill>
              </a:rPr>
              <a:t>Presentation Outline</a:t>
            </a:r>
          </a:p>
          <a:p>
            <a:endParaRPr lang="en-US" sz="20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6675144" y="4766790"/>
            <a:ext cx="3662978" cy="54249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/>
          <a:srcRect l="517" t="-15120" r="-1"/>
          <a:stretch/>
        </p:blipFill>
        <p:spPr>
          <a:xfrm rot="5400000">
            <a:off x="6728694" y="2393681"/>
            <a:ext cx="3644063" cy="635402"/>
          </a:xfrm>
          <a:prstGeom prst="rect">
            <a:avLst/>
          </a:prstGeom>
        </p:spPr>
      </p:pic>
      <p:cxnSp>
        <p:nvCxnSpPr>
          <p:cNvPr id="14" name="Straight Connector 13"/>
          <p:cNvCxnSpPr/>
          <p:nvPr/>
        </p:nvCxnSpPr>
        <p:spPr>
          <a:xfrm flipH="1">
            <a:off x="8780081" y="857909"/>
            <a:ext cx="6894" cy="6011615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8201770" y="821333"/>
            <a:ext cx="6894" cy="6011615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8506633" y="21188"/>
            <a:ext cx="10822487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/>
              <a:t>Appendix A: Structural Breadth</a:t>
            </a:r>
            <a:endParaRPr lang="en-US" sz="4800" dirty="0"/>
          </a:p>
          <a:p>
            <a:pPr algn="ctr"/>
            <a:endParaRPr lang="en-US" sz="2000" dirty="0"/>
          </a:p>
        </p:txBody>
      </p:sp>
      <p:sp>
        <p:nvSpPr>
          <p:cNvPr id="18" name="TextBox 17"/>
          <p:cNvSpPr txBox="1"/>
          <p:nvPr/>
        </p:nvSpPr>
        <p:spPr>
          <a:xfrm rot="16200000">
            <a:off x="5528301" y="3640127"/>
            <a:ext cx="5956379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800" dirty="0" smtClean="0">
                <a:solidFill>
                  <a:schemeClr val="bg1"/>
                </a:solidFill>
              </a:rPr>
              <a:t>Loading of AHU</a:t>
            </a:r>
            <a:endParaRPr lang="en-US" sz="3800" dirty="0">
              <a:solidFill>
                <a:schemeClr val="bg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133193" y="2524272"/>
            <a:ext cx="701491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 smtClean="0">
                <a:solidFill>
                  <a:schemeClr val="bg1"/>
                </a:solidFill>
              </a:rPr>
              <a:t> Project Background</a:t>
            </a:r>
          </a:p>
          <a:p>
            <a:pPr marL="501650" indent="-501650">
              <a:lnSpc>
                <a:spcPct val="150000"/>
              </a:lnSpc>
            </a:pPr>
            <a:r>
              <a:rPr lang="en-US" sz="2400" b="1" i="1" dirty="0" smtClean="0">
                <a:solidFill>
                  <a:srgbClr val="FFD966"/>
                </a:solidFill>
              </a:rPr>
              <a:t>Analysis 1</a:t>
            </a:r>
            <a:r>
              <a:rPr lang="en-US" sz="2400" b="1" i="1" dirty="0" smtClean="0">
                <a:solidFill>
                  <a:schemeClr val="bg1"/>
                </a:solidFill>
              </a:rPr>
              <a:t> // </a:t>
            </a:r>
            <a:r>
              <a:rPr lang="en-US" sz="2400" b="1" i="1" dirty="0">
                <a:solidFill>
                  <a:schemeClr val="bg1"/>
                </a:solidFill>
              </a:rPr>
              <a:t>Steel Fabrication </a:t>
            </a:r>
            <a:r>
              <a:rPr lang="en-US" sz="2400" b="1" i="1" dirty="0" smtClean="0">
                <a:solidFill>
                  <a:schemeClr val="bg1"/>
                </a:solidFill>
              </a:rPr>
              <a:t>Efficiency</a:t>
            </a:r>
          </a:p>
          <a:p>
            <a:pPr marL="501650" indent="-501650">
              <a:lnSpc>
                <a:spcPct val="150000"/>
              </a:lnSpc>
            </a:pPr>
            <a:r>
              <a:rPr lang="en-US" sz="2400" dirty="0" smtClean="0">
                <a:solidFill>
                  <a:srgbClr val="FFD966"/>
                </a:solidFill>
              </a:rPr>
              <a:t>Analysis 3 </a:t>
            </a:r>
            <a:r>
              <a:rPr lang="en-US" sz="2400" dirty="0">
                <a:solidFill>
                  <a:schemeClr val="bg1"/>
                </a:solidFill>
              </a:rPr>
              <a:t>// Collocation in </a:t>
            </a:r>
            <a:r>
              <a:rPr lang="en-US" sz="2400" dirty="0" smtClean="0">
                <a:solidFill>
                  <a:schemeClr val="bg1"/>
                </a:solidFill>
              </a:rPr>
              <a:t>the Construction Industry</a:t>
            </a:r>
          </a:p>
          <a:p>
            <a:pPr>
              <a:lnSpc>
                <a:spcPct val="150000"/>
              </a:lnSpc>
            </a:pPr>
            <a:r>
              <a:rPr lang="en-US" sz="2400" dirty="0" smtClean="0">
                <a:solidFill>
                  <a:srgbClr val="FFD966"/>
                </a:solidFill>
              </a:rPr>
              <a:t>Analysis 4 </a:t>
            </a:r>
            <a:r>
              <a:rPr lang="en-US" sz="2400" dirty="0" smtClean="0">
                <a:solidFill>
                  <a:schemeClr val="bg1"/>
                </a:solidFill>
              </a:rPr>
              <a:t>// </a:t>
            </a:r>
            <a:r>
              <a:rPr lang="en-US" sz="2400" dirty="0">
                <a:solidFill>
                  <a:schemeClr val="bg1"/>
                </a:solidFill>
              </a:rPr>
              <a:t>Vertical MEP </a:t>
            </a:r>
            <a:r>
              <a:rPr lang="en-US" sz="2400" dirty="0" smtClean="0">
                <a:solidFill>
                  <a:schemeClr val="bg1"/>
                </a:solidFill>
              </a:rPr>
              <a:t>Acceleration</a:t>
            </a:r>
          </a:p>
          <a:p>
            <a:pPr>
              <a:lnSpc>
                <a:spcPct val="150000"/>
              </a:lnSpc>
            </a:pPr>
            <a:r>
              <a:rPr lang="en-US" sz="2400" dirty="0" smtClean="0">
                <a:solidFill>
                  <a:schemeClr val="bg1"/>
                </a:solidFill>
              </a:rPr>
              <a:t>Conclusions and Recommendations </a:t>
            </a:r>
          </a:p>
          <a:p>
            <a:pPr>
              <a:lnSpc>
                <a:spcPct val="150000"/>
              </a:lnSpc>
            </a:pPr>
            <a:r>
              <a:rPr lang="en-US" sz="2400" dirty="0" smtClean="0">
                <a:solidFill>
                  <a:schemeClr val="bg1"/>
                </a:solidFill>
              </a:rPr>
              <a:t>Acknowledgments </a:t>
            </a:r>
            <a:endParaRPr lang="en-US" sz="2400" dirty="0">
              <a:solidFill>
                <a:schemeClr val="bg1"/>
              </a:solidFill>
            </a:endParaRPr>
          </a:p>
          <a:p>
            <a:pPr marL="400050" indent="-400050">
              <a:buFont typeface="+mj-lt"/>
              <a:buAutoNum type="romanUcPeriod"/>
            </a:pP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81366" y="1222052"/>
            <a:ext cx="2819400" cy="521017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68926" y="1676155"/>
            <a:ext cx="4797803" cy="437512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8803052" y="1510049"/>
            <a:ext cx="446860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Cambria Math" panose="02040503050406030204" pitchFamily="18" charset="0"/>
              </a:rPr>
              <a:t>𝐷𝑖𝑠𝑡𝑟𝑖𝑏𝑢𝑡𝑒𝑑 𝐿𝑜𝑎𝑑:</a:t>
            </a:r>
          </a:p>
          <a:p>
            <a:r>
              <a:rPr lang="en-US" sz="2000" dirty="0">
                <a:solidFill>
                  <a:schemeClr val="bg1"/>
                </a:solidFill>
                <a:latin typeface="Cambria Math" panose="02040503050406030204" pitchFamily="18" charset="0"/>
              </a:rPr>
              <a:t>𝐴</a:t>
            </a:r>
            <a:r>
              <a:rPr lang="en-US" sz="1200" dirty="0">
                <a:solidFill>
                  <a:schemeClr val="bg1"/>
                </a:solidFill>
                <a:latin typeface="Cambria Math" panose="02040503050406030204" pitchFamily="18" charset="0"/>
              </a:rPr>
              <a:t>𝑇 </a:t>
            </a:r>
            <a:r>
              <a:rPr lang="en-US" sz="2000" dirty="0">
                <a:solidFill>
                  <a:schemeClr val="bg1"/>
                </a:solidFill>
                <a:latin typeface="Cambria Math" panose="02040503050406030204" pitchFamily="18" charset="0"/>
              </a:rPr>
              <a:t>× 42 𝑃𝑆𝐹 = 7.75</a:t>
            </a:r>
            <a:r>
              <a:rPr lang="en-US" sz="1200" dirty="0">
                <a:solidFill>
                  <a:schemeClr val="bg1"/>
                </a:solidFill>
                <a:latin typeface="Cambria Math" panose="02040503050406030204" pitchFamily="18" charset="0"/>
              </a:rPr>
              <a:t>′ </a:t>
            </a:r>
            <a:r>
              <a:rPr lang="en-US" sz="2000" dirty="0">
                <a:solidFill>
                  <a:schemeClr val="bg1"/>
                </a:solidFill>
                <a:latin typeface="Cambria Math" panose="02040503050406030204" pitchFamily="18" charset="0"/>
              </a:rPr>
              <a:t>× 42 = 325 𝑃𝐿𝐹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8803052" y="2711382"/>
            <a:ext cx="8195811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2000" dirty="0">
                <a:solidFill>
                  <a:schemeClr val="bg1"/>
                </a:solidFill>
                <a:latin typeface="Cambria Math" panose="02040503050406030204" pitchFamily="18" charset="0"/>
              </a:rPr>
              <a:t>Σ𝐹</a:t>
            </a:r>
            <a:r>
              <a:rPr lang="el-GR" sz="1200" dirty="0">
                <a:solidFill>
                  <a:schemeClr val="bg1"/>
                </a:solidFill>
                <a:latin typeface="Cambria Math" panose="02040503050406030204" pitchFamily="18" charset="0"/>
              </a:rPr>
              <a:t>𝑋 </a:t>
            </a:r>
            <a:r>
              <a:rPr lang="el-GR" sz="2000" dirty="0">
                <a:solidFill>
                  <a:schemeClr val="bg1"/>
                </a:solidFill>
                <a:latin typeface="Cambria Math" panose="02040503050406030204" pitchFamily="18" charset="0"/>
              </a:rPr>
              <a:t>= −𝐹</a:t>
            </a:r>
            <a:r>
              <a:rPr lang="el-GR" sz="1200" dirty="0">
                <a:solidFill>
                  <a:schemeClr val="bg1"/>
                </a:solidFill>
                <a:latin typeface="Cambria Math" panose="02040503050406030204" pitchFamily="18" charset="0"/>
              </a:rPr>
              <a:t>𝑋1 </a:t>
            </a:r>
            <a:r>
              <a:rPr lang="el-GR" sz="2000" dirty="0">
                <a:solidFill>
                  <a:schemeClr val="bg1"/>
                </a:solidFill>
                <a:latin typeface="Cambria Math" panose="02040503050406030204" pitchFamily="18" charset="0"/>
              </a:rPr>
              <a:t>= 𝐹</a:t>
            </a:r>
            <a:r>
              <a:rPr lang="el-GR" sz="1200" dirty="0">
                <a:solidFill>
                  <a:schemeClr val="bg1"/>
                </a:solidFill>
                <a:latin typeface="Cambria Math" panose="02040503050406030204" pitchFamily="18" charset="0"/>
              </a:rPr>
              <a:t>𝑋2</a:t>
            </a:r>
          </a:p>
          <a:p>
            <a:r>
              <a:rPr lang="el-GR" sz="2000" dirty="0">
                <a:solidFill>
                  <a:schemeClr val="bg1"/>
                </a:solidFill>
                <a:latin typeface="Cambria Math" panose="02040503050406030204" pitchFamily="18" charset="0"/>
              </a:rPr>
              <a:t>Σ𝐹</a:t>
            </a:r>
            <a:r>
              <a:rPr lang="el-GR" sz="1200" dirty="0">
                <a:solidFill>
                  <a:schemeClr val="bg1"/>
                </a:solidFill>
                <a:latin typeface="Cambria Math" panose="02040503050406030204" pitchFamily="18" charset="0"/>
              </a:rPr>
              <a:t>𝑌 </a:t>
            </a:r>
            <a:r>
              <a:rPr lang="el-GR" sz="2000" dirty="0">
                <a:solidFill>
                  <a:schemeClr val="bg1"/>
                </a:solidFill>
                <a:latin typeface="Cambria Math" panose="02040503050406030204" pitchFamily="18" charset="0"/>
              </a:rPr>
              <a:t>= −1196.5 − (325 𝑃𝐿𝐹 × 30.75</a:t>
            </a:r>
            <a:r>
              <a:rPr lang="el-GR" sz="1200" dirty="0" smtClean="0">
                <a:solidFill>
                  <a:schemeClr val="bg1"/>
                </a:solidFill>
                <a:latin typeface="Cambria Math" panose="02040503050406030204" pitchFamily="18" charset="0"/>
              </a:rPr>
              <a:t>′</a:t>
            </a:r>
            <a:r>
              <a:rPr lang="el-GR" sz="2000" dirty="0" smtClean="0">
                <a:solidFill>
                  <a:schemeClr val="bg1"/>
                </a:solidFill>
                <a:latin typeface="Cambria Math" panose="02040503050406030204" pitchFamily="18" charset="0"/>
              </a:rPr>
              <a:t>)</a:t>
            </a:r>
            <a:r>
              <a:rPr lang="en-US" sz="2000" dirty="0" smtClean="0">
                <a:solidFill>
                  <a:schemeClr val="bg1"/>
                </a:solidFill>
                <a:latin typeface="Cambria Math" panose="02040503050406030204" pitchFamily="18" charset="0"/>
              </a:rPr>
              <a:t>+ </a:t>
            </a:r>
            <a:r>
              <a:rPr lang="en-US" sz="2000" dirty="0">
                <a:solidFill>
                  <a:schemeClr val="bg1"/>
                </a:solidFill>
                <a:latin typeface="Cambria Math" panose="02040503050406030204" pitchFamily="18" charset="0"/>
              </a:rPr>
              <a:t>𝐹</a:t>
            </a:r>
            <a:r>
              <a:rPr lang="en-US" sz="1200" dirty="0">
                <a:solidFill>
                  <a:schemeClr val="bg1"/>
                </a:solidFill>
                <a:latin typeface="Cambria Math" panose="02040503050406030204" pitchFamily="18" charset="0"/>
              </a:rPr>
              <a:t>𝑌1 </a:t>
            </a:r>
            <a:r>
              <a:rPr lang="en-US" sz="2000" dirty="0">
                <a:solidFill>
                  <a:schemeClr val="bg1"/>
                </a:solidFill>
                <a:latin typeface="Cambria Math" panose="02040503050406030204" pitchFamily="18" charset="0"/>
              </a:rPr>
              <a:t>+ 𝐹</a:t>
            </a:r>
            <a:r>
              <a:rPr lang="en-US" sz="1200" dirty="0">
                <a:solidFill>
                  <a:schemeClr val="bg1"/>
                </a:solidFill>
                <a:latin typeface="Cambria Math" panose="02040503050406030204" pitchFamily="18" charset="0"/>
              </a:rPr>
              <a:t>𝑌2</a:t>
            </a:r>
          </a:p>
          <a:p>
            <a:r>
              <a:rPr lang="el-GR" sz="2000" dirty="0">
                <a:solidFill>
                  <a:schemeClr val="bg1"/>
                </a:solidFill>
                <a:latin typeface="Cambria Math" panose="02040503050406030204" pitchFamily="18" charset="0"/>
              </a:rPr>
              <a:t>Σ𝑀</a:t>
            </a:r>
            <a:r>
              <a:rPr lang="el-GR" sz="1200" dirty="0">
                <a:solidFill>
                  <a:schemeClr val="bg1"/>
                </a:solidFill>
                <a:latin typeface="Cambria Math" panose="02040503050406030204" pitchFamily="18" charset="0"/>
              </a:rPr>
              <a:t>𝐴 </a:t>
            </a:r>
            <a:r>
              <a:rPr lang="el-GR" sz="2000" dirty="0">
                <a:solidFill>
                  <a:schemeClr val="bg1"/>
                </a:solidFill>
                <a:latin typeface="Cambria Math" panose="02040503050406030204" pitchFamily="18" charset="0"/>
              </a:rPr>
              <a:t>= (−1196.5 × 6</a:t>
            </a:r>
            <a:r>
              <a:rPr lang="el-GR" sz="1200" dirty="0" smtClean="0">
                <a:solidFill>
                  <a:schemeClr val="bg1"/>
                </a:solidFill>
                <a:latin typeface="Cambria Math" panose="02040503050406030204" pitchFamily="18" charset="0"/>
              </a:rPr>
              <a:t>′</a:t>
            </a:r>
            <a:r>
              <a:rPr lang="el-GR" sz="2000" dirty="0" smtClean="0">
                <a:solidFill>
                  <a:schemeClr val="bg1"/>
                </a:solidFill>
                <a:latin typeface="Cambria Math" panose="02040503050406030204" pitchFamily="18" charset="0"/>
              </a:rPr>
              <a:t>)</a:t>
            </a:r>
            <a:r>
              <a:rPr lang="en-US" sz="2000" dirty="0" smtClean="0">
                <a:solidFill>
                  <a:schemeClr val="bg1"/>
                </a:solidFill>
                <a:latin typeface="Cambria Math" panose="02040503050406030204" pitchFamily="18" charset="0"/>
              </a:rPr>
              <a:t>− </a:t>
            </a:r>
            <a:r>
              <a:rPr lang="en-US" sz="2000" dirty="0">
                <a:solidFill>
                  <a:schemeClr val="bg1"/>
                </a:solidFill>
                <a:latin typeface="Cambria Math" panose="02040503050406030204" pitchFamily="18" charset="0"/>
              </a:rPr>
              <a:t>(9993.75 × 15.375</a:t>
            </a:r>
            <a:r>
              <a:rPr lang="en-US" sz="1200" dirty="0" smtClean="0">
                <a:solidFill>
                  <a:schemeClr val="bg1"/>
                </a:solidFill>
                <a:latin typeface="Cambria Math" panose="02040503050406030204" pitchFamily="18" charset="0"/>
              </a:rPr>
              <a:t>′</a:t>
            </a:r>
            <a:r>
              <a:rPr lang="en-US" sz="2000" dirty="0" smtClean="0">
                <a:solidFill>
                  <a:schemeClr val="bg1"/>
                </a:solidFill>
                <a:latin typeface="Cambria Math" panose="02040503050406030204" pitchFamily="18" charset="0"/>
              </a:rPr>
              <a:t>)+ </a:t>
            </a:r>
            <a:r>
              <a:rPr lang="en-US" sz="2000" dirty="0">
                <a:solidFill>
                  <a:schemeClr val="bg1"/>
                </a:solidFill>
                <a:latin typeface="Cambria Math" panose="02040503050406030204" pitchFamily="18" charset="0"/>
              </a:rPr>
              <a:t>𝐹</a:t>
            </a:r>
            <a:r>
              <a:rPr lang="en-US" sz="1200" dirty="0">
                <a:solidFill>
                  <a:schemeClr val="bg1"/>
                </a:solidFill>
                <a:latin typeface="Cambria Math" panose="02040503050406030204" pitchFamily="18" charset="0"/>
              </a:rPr>
              <a:t>𝑌2</a:t>
            </a:r>
            <a:r>
              <a:rPr lang="en-US" sz="2000" dirty="0">
                <a:solidFill>
                  <a:schemeClr val="bg1"/>
                </a:solidFill>
                <a:latin typeface="Cambria Math" panose="02040503050406030204" pitchFamily="18" charset="0"/>
              </a:rPr>
              <a:t>(30.75</a:t>
            </a:r>
            <a:r>
              <a:rPr lang="en-US" sz="1200" dirty="0">
                <a:solidFill>
                  <a:schemeClr val="bg1"/>
                </a:solidFill>
                <a:latin typeface="Cambria Math" panose="02040503050406030204" pitchFamily="18" charset="0"/>
              </a:rPr>
              <a:t>′</a:t>
            </a:r>
            <a:r>
              <a:rPr lang="en-US" sz="2000" dirty="0">
                <a:solidFill>
                  <a:schemeClr val="bg1"/>
                </a:solidFill>
                <a:latin typeface="Cambria Math" panose="02040503050406030204" pitchFamily="18" charset="0"/>
              </a:rPr>
              <a:t>) = 0</a:t>
            </a:r>
          </a:p>
          <a:p>
            <a:r>
              <a:rPr lang="en-US" sz="2000" dirty="0">
                <a:solidFill>
                  <a:schemeClr val="bg1"/>
                </a:solidFill>
                <a:latin typeface="Cambria Math" panose="02040503050406030204" pitchFamily="18" charset="0"/>
              </a:rPr>
              <a:t>𝐹</a:t>
            </a:r>
            <a:r>
              <a:rPr lang="en-US" sz="1200" dirty="0">
                <a:solidFill>
                  <a:schemeClr val="bg1"/>
                </a:solidFill>
                <a:latin typeface="Cambria Math" panose="02040503050406030204" pitchFamily="18" charset="0"/>
              </a:rPr>
              <a:t>𝑌2 </a:t>
            </a:r>
            <a:r>
              <a:rPr lang="en-US" sz="2000" dirty="0">
                <a:solidFill>
                  <a:schemeClr val="bg1"/>
                </a:solidFill>
                <a:latin typeface="Cambria Math" panose="02040503050406030204" pitchFamily="18" charset="0"/>
              </a:rPr>
              <a:t>= 5,230 𝑙𝑏𝑠</a:t>
            </a:r>
          </a:p>
          <a:p>
            <a:r>
              <a:rPr lang="en-US" sz="2000" dirty="0">
                <a:solidFill>
                  <a:schemeClr val="bg1"/>
                </a:solidFill>
                <a:latin typeface="Cambria Math" panose="02040503050406030204" pitchFamily="18" charset="0"/>
              </a:rPr>
              <a:t>𝐹</a:t>
            </a:r>
            <a:r>
              <a:rPr lang="en-US" sz="1200" dirty="0">
                <a:solidFill>
                  <a:schemeClr val="bg1"/>
                </a:solidFill>
                <a:latin typeface="Cambria Math" panose="02040503050406030204" pitchFamily="18" charset="0"/>
              </a:rPr>
              <a:t>𝑌1 </a:t>
            </a:r>
            <a:r>
              <a:rPr lang="en-US" sz="2000" dirty="0">
                <a:solidFill>
                  <a:schemeClr val="bg1"/>
                </a:solidFill>
                <a:latin typeface="Cambria Math" panose="02040503050406030204" pitchFamily="18" charset="0"/>
              </a:rPr>
              <a:t>= 5,960 𝑙𝑏𝑠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8803052" y="4749969"/>
            <a:ext cx="3802566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</a:rPr>
              <a:t>Max Moment: 42.1 </a:t>
            </a:r>
            <a:r>
              <a:rPr lang="en-US" sz="900" dirty="0" err="1">
                <a:solidFill>
                  <a:schemeClr val="bg1"/>
                </a:solidFill>
                <a:latin typeface="Calibri" panose="020F0502020204030204" pitchFamily="34" charset="0"/>
              </a:rPr>
              <a:t>lK</a:t>
            </a:r>
            <a:endParaRPr lang="en-US" sz="900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r>
              <a:rPr lang="pl-PL" sz="2000" dirty="0">
                <a:solidFill>
                  <a:schemeClr val="bg1"/>
                </a:solidFill>
                <a:latin typeface="Calibri" panose="020F0502020204030204" pitchFamily="34" charset="0"/>
              </a:rPr>
              <a:t>ФM for W16x 26: 166 </a:t>
            </a:r>
            <a:r>
              <a:rPr lang="pl-PL" sz="900" dirty="0">
                <a:solidFill>
                  <a:schemeClr val="bg1"/>
                </a:solidFill>
                <a:latin typeface="Calibri" panose="020F0502020204030204" pitchFamily="34" charset="0"/>
              </a:rPr>
              <a:t>lK</a:t>
            </a:r>
          </a:p>
          <a:p>
            <a:r>
              <a:rPr lang="pl-PL" sz="2000" dirty="0">
                <a:solidFill>
                  <a:schemeClr val="bg1"/>
                </a:solidFill>
                <a:latin typeface="Calibri" panose="020F0502020204030204" pitchFamily="34" charset="0"/>
              </a:rPr>
              <a:t>42.1 </a:t>
            </a:r>
            <a:r>
              <a:rPr lang="pl-PL" sz="900" dirty="0">
                <a:solidFill>
                  <a:schemeClr val="bg1"/>
                </a:solidFill>
                <a:latin typeface="Calibri" panose="020F0502020204030204" pitchFamily="34" charset="0"/>
              </a:rPr>
              <a:t>lK </a:t>
            </a:r>
            <a:r>
              <a:rPr lang="pl-PL" sz="2000" dirty="0">
                <a:solidFill>
                  <a:schemeClr val="bg1"/>
                </a:solidFill>
                <a:latin typeface="Calibri" panose="020F0502020204030204" pitchFamily="34" charset="0"/>
              </a:rPr>
              <a:t>≤ 166 </a:t>
            </a:r>
            <a:r>
              <a:rPr lang="pl-PL" sz="900" dirty="0">
                <a:solidFill>
                  <a:schemeClr val="bg1"/>
                </a:solidFill>
                <a:latin typeface="Calibri" panose="020F0502020204030204" pitchFamily="34" charset="0"/>
              </a:rPr>
              <a:t>lK </a:t>
            </a:r>
            <a:r>
              <a:rPr lang="pl-PL" sz="2800" dirty="0">
                <a:solidFill>
                  <a:schemeClr val="bg1"/>
                </a:solidFill>
                <a:latin typeface="Cambria Math" panose="02040503050406030204" pitchFamily="18" charset="0"/>
              </a:rPr>
              <a:t>∴ </a:t>
            </a:r>
            <a:r>
              <a:rPr lang="pl-PL" sz="2000" dirty="0">
                <a:solidFill>
                  <a:schemeClr val="bg1"/>
                </a:solidFill>
                <a:latin typeface="Calibri" panose="020F0502020204030204" pitchFamily="34" charset="0"/>
              </a:rPr>
              <a:t>OK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4250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8342334" y="43224"/>
            <a:ext cx="10822487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/>
              <a:t>Appendix B: Mechanical Breadth</a:t>
            </a:r>
            <a:endParaRPr lang="en-US" sz="4800" dirty="0"/>
          </a:p>
          <a:p>
            <a:pPr algn="ctr"/>
            <a:endParaRPr lang="en-US" sz="2000" dirty="0"/>
          </a:p>
        </p:txBody>
      </p:sp>
      <p:sp>
        <p:nvSpPr>
          <p:cNvPr id="9" name="TextBox 8"/>
          <p:cNvSpPr txBox="1"/>
          <p:nvPr/>
        </p:nvSpPr>
        <p:spPr>
          <a:xfrm>
            <a:off x="19408316" y="175075"/>
            <a:ext cx="72364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Ashley N. Bistline // Construction Management </a:t>
            </a:r>
            <a:endParaRPr lang="en-US" sz="2800" dirty="0">
              <a:solidFill>
                <a:schemeClr val="bg1"/>
              </a:solidFill>
            </a:endParaRPr>
          </a:p>
          <a:p>
            <a:pPr algn="ctr"/>
            <a:endParaRPr lang="en-US" sz="1100" dirty="0"/>
          </a:p>
        </p:txBody>
      </p:sp>
      <p:sp>
        <p:nvSpPr>
          <p:cNvPr id="10" name="TextBox 9"/>
          <p:cNvSpPr txBox="1"/>
          <p:nvPr/>
        </p:nvSpPr>
        <p:spPr>
          <a:xfrm>
            <a:off x="179832" y="36576"/>
            <a:ext cx="8339328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Steel City High-Rise</a:t>
            </a:r>
          </a:p>
          <a:p>
            <a:r>
              <a:rPr lang="en-US" sz="3200" dirty="0" smtClean="0">
                <a:solidFill>
                  <a:schemeClr val="bg1"/>
                </a:solidFill>
              </a:rPr>
              <a:t>Presentation Outline</a:t>
            </a:r>
          </a:p>
          <a:p>
            <a:endParaRPr lang="en-US" sz="20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6675144" y="4766790"/>
            <a:ext cx="3662978" cy="54249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/>
          <a:srcRect l="517" t="-15120" r="-1"/>
          <a:stretch/>
        </p:blipFill>
        <p:spPr>
          <a:xfrm rot="5400000">
            <a:off x="6728694" y="2393681"/>
            <a:ext cx="3644063" cy="635402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 rot="16200000">
            <a:off x="5514836" y="3552782"/>
            <a:ext cx="5956379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800" dirty="0" smtClean="0">
                <a:solidFill>
                  <a:schemeClr val="bg1"/>
                </a:solidFill>
              </a:rPr>
              <a:t>Schedule and Cost Impact</a:t>
            </a:r>
            <a:endParaRPr lang="en-US" sz="3800" dirty="0">
              <a:solidFill>
                <a:schemeClr val="bg1"/>
              </a:solidFill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 flipH="1">
            <a:off x="8780081" y="857909"/>
            <a:ext cx="6894" cy="6011615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8201770" y="821333"/>
            <a:ext cx="6894" cy="6011615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9501024" y="1437020"/>
            <a:ext cx="5559059" cy="52937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FFD966"/>
                </a:solidFill>
                <a:latin typeface="Calibri,Bold"/>
              </a:rPr>
              <a:t>Converting HP to kW:</a:t>
            </a:r>
          </a:p>
          <a:p>
            <a:r>
              <a:rPr lang="en-US" sz="2000" dirty="0">
                <a:solidFill>
                  <a:schemeClr val="bg1"/>
                </a:solidFill>
                <a:latin typeface="Cambria Math" panose="02040503050406030204" pitchFamily="18" charset="0"/>
              </a:rPr>
              <a:t>𝐻𝑃 </a:t>
            </a:r>
            <a:r>
              <a:rPr lang="en-US" sz="2000" dirty="0" smtClean="0">
                <a:solidFill>
                  <a:schemeClr val="bg1"/>
                </a:solidFill>
                <a:latin typeface="Cambria Math" panose="02040503050406030204" pitchFamily="18" charset="0"/>
              </a:rPr>
              <a:t>×. </a:t>
            </a:r>
            <a:r>
              <a:rPr lang="en-US" sz="2000" dirty="0">
                <a:solidFill>
                  <a:schemeClr val="bg1"/>
                </a:solidFill>
                <a:latin typeface="Cambria Math" panose="02040503050406030204" pitchFamily="18" charset="0"/>
              </a:rPr>
              <a:t>7457 </a:t>
            </a:r>
            <a:r>
              <a:rPr lang="en-US" sz="2000" dirty="0" smtClean="0">
                <a:solidFill>
                  <a:schemeClr val="bg1"/>
                </a:solidFill>
                <a:latin typeface="Cambria Math" panose="02040503050406030204" pitchFamily="18" charset="0"/>
              </a:rPr>
              <a:t>𝑘𝑊/𝐻𝑃</a:t>
            </a:r>
            <a:endParaRPr lang="en-US" sz="2000" dirty="0">
              <a:solidFill>
                <a:schemeClr val="bg1"/>
              </a:solidFill>
              <a:latin typeface="Cambria Math" panose="02040503050406030204" pitchFamily="18" charset="0"/>
            </a:endParaRPr>
          </a:p>
          <a:p>
            <a:r>
              <a:rPr lang="en-US" sz="2000" dirty="0">
                <a:solidFill>
                  <a:schemeClr val="bg1"/>
                </a:solidFill>
                <a:latin typeface="Cambria Math" panose="02040503050406030204" pitchFamily="18" charset="0"/>
              </a:rPr>
              <a:t>𝑘𝑊 × </a:t>
            </a:r>
            <a:r>
              <a:rPr lang="en-US" sz="2000" dirty="0" smtClean="0">
                <a:solidFill>
                  <a:schemeClr val="bg1"/>
                </a:solidFill>
                <a:latin typeface="Cambria Math" panose="02040503050406030204" pitchFamily="18" charset="0"/>
              </a:rPr>
              <a:t>(8766 </a:t>
            </a:r>
            <a:r>
              <a:rPr lang="en-US" sz="2000" dirty="0">
                <a:solidFill>
                  <a:schemeClr val="bg1"/>
                </a:solidFill>
                <a:latin typeface="Cambria Math" panose="02040503050406030204" pitchFamily="18" charset="0"/>
              </a:rPr>
              <a:t>ℎ</a:t>
            </a:r>
            <a:r>
              <a:rPr lang="en-US" sz="2000" dirty="0" smtClean="0">
                <a:solidFill>
                  <a:schemeClr val="bg1"/>
                </a:solidFill>
                <a:latin typeface="Cambria Math" panose="02040503050406030204" pitchFamily="18" charset="0"/>
              </a:rPr>
              <a:t>𝑜𝑢𝑟𝑠/𝑦𝑒𝑎𝑟)</a:t>
            </a:r>
            <a:endParaRPr lang="en-US" sz="2000" dirty="0">
              <a:solidFill>
                <a:schemeClr val="bg1"/>
              </a:solidFill>
              <a:latin typeface="Cambria Math" panose="02040503050406030204" pitchFamily="18" charset="0"/>
            </a:endParaRPr>
          </a:p>
          <a:p>
            <a:r>
              <a:rPr lang="en-US" sz="2000" dirty="0">
                <a:solidFill>
                  <a:schemeClr val="bg1"/>
                </a:solidFill>
                <a:latin typeface="Cambria Math" panose="02040503050406030204" pitchFamily="18" charset="0"/>
              </a:rPr>
              <a:t>𝑘𝑊(ℎ𝑟𝑠) × </a:t>
            </a:r>
            <a:r>
              <a:rPr lang="en-US" sz="2000" dirty="0" smtClean="0">
                <a:solidFill>
                  <a:schemeClr val="bg1"/>
                </a:solidFill>
                <a:latin typeface="Cambria Math" panose="02040503050406030204" pitchFamily="18" charset="0"/>
              </a:rPr>
              <a:t>($00.0989/𝑘𝑊</a:t>
            </a:r>
            <a:r>
              <a:rPr lang="en-US" sz="2000" dirty="0" smtClean="0">
                <a:solidFill>
                  <a:schemeClr val="bg1"/>
                </a:solidFill>
                <a:latin typeface="Cambria Math" panose="02040503050406030204" pitchFamily="18" charset="0"/>
              </a:rPr>
              <a:t>)</a:t>
            </a:r>
            <a:endParaRPr lang="en-US" sz="2000" dirty="0">
              <a:solidFill>
                <a:schemeClr val="bg1"/>
              </a:solidFill>
              <a:latin typeface="Cambria Math" panose="02040503050406030204" pitchFamily="18" charset="0"/>
            </a:endParaRPr>
          </a:p>
          <a:p>
            <a:endParaRPr lang="en-US" sz="2800" dirty="0" smtClean="0">
              <a:solidFill>
                <a:srgbClr val="FFD966"/>
              </a:solidFill>
              <a:latin typeface="Cambria Math" panose="02040503050406030204" pitchFamily="18" charset="0"/>
            </a:endParaRPr>
          </a:p>
          <a:p>
            <a:r>
              <a:rPr lang="en-US" sz="2800" dirty="0" smtClean="0">
                <a:solidFill>
                  <a:srgbClr val="FFD966"/>
                </a:solidFill>
                <a:latin typeface="Cambria Math" panose="02040503050406030204" pitchFamily="18" charset="0"/>
              </a:rPr>
              <a:t>OLD UNITS</a:t>
            </a:r>
            <a:endParaRPr lang="en-US" sz="2800" dirty="0">
              <a:solidFill>
                <a:srgbClr val="FFD966"/>
              </a:solidFill>
              <a:latin typeface="Cambria Math" panose="02040503050406030204" pitchFamily="18" charset="0"/>
            </a:endParaRPr>
          </a:p>
          <a:p>
            <a:r>
              <a:rPr lang="en-US" sz="2000" b="1" dirty="0">
                <a:solidFill>
                  <a:schemeClr val="bg1"/>
                </a:solidFill>
                <a:latin typeface="Calibri,Bold"/>
              </a:rPr>
              <a:t>Cooling Power Yearly Cost of RTU-5 and RTU-6:</a:t>
            </a:r>
          </a:p>
          <a:p>
            <a:r>
              <a:rPr lang="en-US" sz="2000" dirty="0">
                <a:solidFill>
                  <a:schemeClr val="bg1"/>
                </a:solidFill>
                <a:latin typeface="Cambria Math" panose="02040503050406030204" pitchFamily="18" charset="0"/>
              </a:rPr>
              <a:t>3 𝐻𝑃 </a:t>
            </a:r>
            <a:r>
              <a:rPr lang="en-US" sz="2000" dirty="0" smtClean="0">
                <a:solidFill>
                  <a:schemeClr val="bg1"/>
                </a:solidFill>
                <a:latin typeface="Cambria Math" panose="02040503050406030204" pitchFamily="18" charset="0"/>
              </a:rPr>
              <a:t>×. </a:t>
            </a:r>
            <a:r>
              <a:rPr lang="en-US" sz="2000" dirty="0">
                <a:solidFill>
                  <a:schemeClr val="bg1"/>
                </a:solidFill>
                <a:latin typeface="Cambria Math" panose="02040503050406030204" pitchFamily="18" charset="0"/>
              </a:rPr>
              <a:t>7457 </a:t>
            </a:r>
            <a:r>
              <a:rPr lang="en-US" sz="2000" dirty="0" smtClean="0">
                <a:solidFill>
                  <a:schemeClr val="bg1"/>
                </a:solidFill>
                <a:latin typeface="Cambria Math" panose="02040503050406030204" pitchFamily="18" charset="0"/>
              </a:rPr>
              <a:t>𝑘𝑊/𝐻𝑃= </a:t>
            </a:r>
            <a:r>
              <a:rPr lang="en-US" sz="2000" dirty="0">
                <a:solidFill>
                  <a:schemeClr val="bg1"/>
                </a:solidFill>
                <a:latin typeface="Cambria Math" panose="02040503050406030204" pitchFamily="18" charset="0"/>
              </a:rPr>
              <a:t>2.2371 𝑘𝑊</a:t>
            </a:r>
          </a:p>
          <a:p>
            <a:r>
              <a:rPr lang="en-US" sz="2000" dirty="0">
                <a:solidFill>
                  <a:schemeClr val="bg1"/>
                </a:solidFill>
                <a:latin typeface="Cambria Math" panose="02040503050406030204" pitchFamily="18" charset="0"/>
              </a:rPr>
              <a:t>2.2371 𝑘𝑊 × </a:t>
            </a:r>
            <a:r>
              <a:rPr lang="en-US" sz="2000" dirty="0" smtClean="0">
                <a:solidFill>
                  <a:schemeClr val="bg1"/>
                </a:solidFill>
                <a:latin typeface="Cambria Math" panose="02040503050406030204" pitchFamily="18" charset="0"/>
              </a:rPr>
              <a:t>(8766 </a:t>
            </a:r>
            <a:r>
              <a:rPr lang="en-US" sz="2000" dirty="0">
                <a:solidFill>
                  <a:schemeClr val="bg1"/>
                </a:solidFill>
                <a:latin typeface="Cambria Math" panose="02040503050406030204" pitchFamily="18" charset="0"/>
              </a:rPr>
              <a:t>ℎ</a:t>
            </a:r>
            <a:r>
              <a:rPr lang="en-US" sz="2000" dirty="0" smtClean="0">
                <a:solidFill>
                  <a:schemeClr val="bg1"/>
                </a:solidFill>
                <a:latin typeface="Cambria Math" panose="02040503050406030204" pitchFamily="18" charset="0"/>
              </a:rPr>
              <a:t>𝑜𝑢𝑟𝑠/𝑦𝑒𝑎𝑟)</a:t>
            </a:r>
            <a:endParaRPr lang="en-US" sz="2000" dirty="0">
              <a:solidFill>
                <a:schemeClr val="bg1"/>
              </a:solidFill>
              <a:latin typeface="Cambria Math" panose="02040503050406030204" pitchFamily="18" charset="0"/>
            </a:endParaRPr>
          </a:p>
          <a:p>
            <a:r>
              <a:rPr lang="en-US" sz="2000" dirty="0">
                <a:solidFill>
                  <a:schemeClr val="bg1"/>
                </a:solidFill>
                <a:latin typeface="Cambria Math" panose="02040503050406030204" pitchFamily="18" charset="0"/>
              </a:rPr>
              <a:t>= 19,610.4186 𝑘𝑊ℎ𝑟𝑠/</a:t>
            </a:r>
            <a:r>
              <a:rPr lang="en-US" sz="2000" dirty="0" smtClean="0">
                <a:solidFill>
                  <a:schemeClr val="bg1"/>
                </a:solidFill>
                <a:latin typeface="Cambria Math" panose="02040503050406030204" pitchFamily="18" charset="0"/>
              </a:rPr>
              <a:t>𝑦𝑒𝑎𝑟</a:t>
            </a:r>
          </a:p>
          <a:p>
            <a:endParaRPr lang="en-US" sz="2000" dirty="0">
              <a:solidFill>
                <a:schemeClr val="bg1"/>
              </a:solidFill>
              <a:latin typeface="Cambria Math" panose="02040503050406030204" pitchFamily="18" charset="0"/>
            </a:endParaRPr>
          </a:p>
          <a:p>
            <a:r>
              <a:rPr lang="en-US" sz="2000" dirty="0">
                <a:solidFill>
                  <a:schemeClr val="bg1"/>
                </a:solidFill>
                <a:latin typeface="Cambria Math" panose="02040503050406030204" pitchFamily="18" charset="0"/>
              </a:rPr>
              <a:t>19,610.4186 𝑘𝑊(ℎ𝑟) × </a:t>
            </a:r>
            <a:r>
              <a:rPr lang="en-US" sz="2000" dirty="0" smtClean="0">
                <a:solidFill>
                  <a:schemeClr val="bg1"/>
                </a:solidFill>
                <a:latin typeface="Cambria Math" panose="02040503050406030204" pitchFamily="18" charset="0"/>
              </a:rPr>
              <a:t>($00.0989/(𝑘𝑊</a:t>
            </a:r>
            <a:r>
              <a:rPr lang="en-US" sz="2000" dirty="0">
                <a:solidFill>
                  <a:schemeClr val="bg1"/>
                </a:solidFill>
                <a:latin typeface="Cambria Math" panose="02040503050406030204" pitchFamily="18" charset="0"/>
              </a:rPr>
              <a:t>(ℎ𝑟</a:t>
            </a:r>
            <a:r>
              <a:rPr lang="en-US" sz="2000" dirty="0" smtClean="0">
                <a:solidFill>
                  <a:schemeClr val="bg1"/>
                </a:solidFill>
                <a:latin typeface="Cambria Math" panose="02040503050406030204" pitchFamily="18" charset="0"/>
              </a:rPr>
              <a:t>))</a:t>
            </a:r>
            <a:endParaRPr lang="en-US" sz="2000" dirty="0">
              <a:solidFill>
                <a:schemeClr val="bg1"/>
              </a:solidFill>
              <a:latin typeface="Cambria Math" panose="02040503050406030204" pitchFamily="18" charset="0"/>
            </a:endParaRPr>
          </a:p>
          <a:p>
            <a:r>
              <a:rPr lang="en-US" sz="2000" dirty="0">
                <a:solidFill>
                  <a:schemeClr val="bg1"/>
                </a:solidFill>
                <a:latin typeface="Cambria Math" panose="02040503050406030204" pitchFamily="18" charset="0"/>
              </a:rPr>
              <a:t>= $1,939.47/</a:t>
            </a:r>
            <a:r>
              <a:rPr lang="en-US" sz="2000" dirty="0">
                <a:solidFill>
                  <a:schemeClr val="bg1"/>
                </a:solidFill>
                <a:latin typeface="Cambria Math" panose="02040503050406030204" pitchFamily="18" charset="0"/>
              </a:rPr>
              <a:t>𝑦𝑒𝑎𝑟 </a:t>
            </a:r>
            <a:r>
              <a:rPr lang="en-US" sz="2000" dirty="0" smtClean="0">
                <a:solidFill>
                  <a:schemeClr val="bg1"/>
                </a:solidFill>
                <a:latin typeface="Cambria Math" panose="02040503050406030204" pitchFamily="18" charset="0"/>
              </a:rPr>
              <a:t>× 2 units</a:t>
            </a:r>
          </a:p>
          <a:p>
            <a:r>
              <a:rPr lang="en-US" sz="2400" dirty="0" smtClean="0">
                <a:solidFill>
                  <a:schemeClr val="bg1"/>
                </a:solidFill>
                <a:latin typeface="Cambria Math" panose="02040503050406030204" pitchFamily="18" charset="0"/>
              </a:rPr>
              <a:t>= $3,878.94</a:t>
            </a:r>
            <a:endParaRPr lang="en-US" sz="2400" dirty="0" smtClean="0">
              <a:solidFill>
                <a:schemeClr val="bg1"/>
              </a:solidFill>
              <a:latin typeface="Cambria Math" panose="02040503050406030204" pitchFamily="18" charset="0"/>
            </a:endParaRPr>
          </a:p>
          <a:p>
            <a:endParaRPr lang="en-US" dirty="0">
              <a:solidFill>
                <a:schemeClr val="bg1"/>
              </a:solidFill>
              <a:latin typeface="Cambria Math" panose="020405030504060302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8846769" y="1437020"/>
            <a:ext cx="6539863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solidFill>
                  <a:srgbClr val="FFD966"/>
                </a:solidFill>
                <a:latin typeface="Cambria Math" panose="02040503050406030204" pitchFamily="18" charset="0"/>
              </a:rPr>
              <a:t>NEW UNITS</a:t>
            </a:r>
          </a:p>
          <a:p>
            <a:r>
              <a:rPr lang="en-US" sz="2000" b="1" dirty="0">
                <a:solidFill>
                  <a:schemeClr val="bg1"/>
                </a:solidFill>
              </a:rPr>
              <a:t>Cooling Power Yearly Cost of New Indoor AHU:</a:t>
            </a:r>
          </a:p>
          <a:p>
            <a:r>
              <a:rPr lang="en-US" sz="2000" dirty="0">
                <a:solidFill>
                  <a:schemeClr val="bg1"/>
                </a:solidFill>
              </a:rPr>
              <a:t>5 𝐻𝑃 </a:t>
            </a:r>
            <a:r>
              <a:rPr lang="en-US" sz="2000" dirty="0" smtClean="0">
                <a:solidFill>
                  <a:schemeClr val="bg1"/>
                </a:solidFill>
              </a:rPr>
              <a:t>×. </a:t>
            </a:r>
            <a:r>
              <a:rPr lang="en-US" sz="2000" dirty="0">
                <a:solidFill>
                  <a:schemeClr val="bg1"/>
                </a:solidFill>
              </a:rPr>
              <a:t>7457 </a:t>
            </a:r>
            <a:r>
              <a:rPr lang="en-US" sz="2000" dirty="0" smtClean="0">
                <a:solidFill>
                  <a:schemeClr val="bg1"/>
                </a:solidFill>
              </a:rPr>
              <a:t>𝑘𝑊/𝐻𝑃= </a:t>
            </a:r>
            <a:r>
              <a:rPr lang="en-US" sz="2000" dirty="0">
                <a:solidFill>
                  <a:schemeClr val="bg1"/>
                </a:solidFill>
              </a:rPr>
              <a:t>3.7285 𝑘𝑊</a:t>
            </a:r>
          </a:p>
          <a:p>
            <a:r>
              <a:rPr lang="en-US" sz="2000" dirty="0">
                <a:solidFill>
                  <a:schemeClr val="bg1"/>
                </a:solidFill>
              </a:rPr>
              <a:t>3.7285 𝑘𝑊 × </a:t>
            </a:r>
            <a:r>
              <a:rPr lang="en-US" sz="2000" dirty="0" smtClean="0">
                <a:solidFill>
                  <a:schemeClr val="bg1"/>
                </a:solidFill>
              </a:rPr>
              <a:t>(8766 </a:t>
            </a:r>
            <a:r>
              <a:rPr lang="en-US" sz="2000" dirty="0">
                <a:solidFill>
                  <a:schemeClr val="bg1"/>
                </a:solidFill>
              </a:rPr>
              <a:t>ℎ</a:t>
            </a:r>
            <a:r>
              <a:rPr lang="en-US" sz="2000" dirty="0" smtClean="0">
                <a:solidFill>
                  <a:schemeClr val="bg1"/>
                </a:solidFill>
              </a:rPr>
              <a:t>𝑜𝑢𝑟𝑠/𝑦𝑒𝑎𝑟)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smtClean="0">
                <a:solidFill>
                  <a:schemeClr val="bg1"/>
                </a:solidFill>
              </a:rPr>
              <a:t>= </a:t>
            </a:r>
            <a:r>
              <a:rPr lang="en-US" sz="2000" dirty="0">
                <a:solidFill>
                  <a:schemeClr val="bg1"/>
                </a:solidFill>
              </a:rPr>
              <a:t>32,684.031 𝑘𝑊ℎ𝑟𝑠/𝑦𝑒𝑎𝑟</a:t>
            </a:r>
          </a:p>
          <a:p>
            <a:r>
              <a:rPr lang="en-US" sz="2000" dirty="0">
                <a:solidFill>
                  <a:schemeClr val="bg1"/>
                </a:solidFill>
              </a:rPr>
              <a:t>32,684.031 𝑘𝑊(ℎ𝑟) × </a:t>
            </a:r>
            <a:r>
              <a:rPr lang="en-US" sz="2000" dirty="0" smtClean="0">
                <a:solidFill>
                  <a:schemeClr val="bg1"/>
                </a:solidFill>
              </a:rPr>
              <a:t>($00.0989𝑘𝑊</a:t>
            </a:r>
            <a:r>
              <a:rPr lang="en-US" sz="2000" dirty="0">
                <a:solidFill>
                  <a:schemeClr val="bg1"/>
                </a:solidFill>
              </a:rPr>
              <a:t>(ℎ𝑟</a:t>
            </a:r>
            <a:r>
              <a:rPr lang="en-US" sz="2000" dirty="0" smtClean="0">
                <a:solidFill>
                  <a:schemeClr val="bg1"/>
                </a:solidFill>
              </a:rPr>
              <a:t>)</a:t>
            </a:r>
            <a:r>
              <a:rPr lang="en-US" sz="2800" dirty="0" smtClean="0">
                <a:solidFill>
                  <a:schemeClr val="bg1"/>
                </a:solidFill>
              </a:rPr>
              <a:t>)</a:t>
            </a:r>
            <a:endParaRPr lang="en-US" sz="2800" dirty="0">
              <a:solidFill>
                <a:schemeClr val="bg1"/>
              </a:solidFill>
            </a:endParaRPr>
          </a:p>
          <a:p>
            <a:r>
              <a:rPr lang="en-US" sz="2400" dirty="0">
                <a:solidFill>
                  <a:schemeClr val="bg1"/>
                </a:solidFill>
              </a:rPr>
              <a:t>= $3,232.45/𝑦𝑒𝑎𝑟</a:t>
            </a:r>
            <a:endParaRPr lang="en-US" sz="2400" dirty="0">
              <a:solidFill>
                <a:schemeClr val="bg1"/>
              </a:solidFill>
              <a:latin typeface="Cambria Math" panose="020405030504060302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8846769" y="4099697"/>
            <a:ext cx="555327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D966"/>
                </a:solidFill>
                <a:latin typeface="Calibri,Bold"/>
              </a:rPr>
              <a:t>Annual Savings Comparison:</a:t>
            </a:r>
          </a:p>
          <a:p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</a:rPr>
              <a:t>OLD Cost: $3,878.94</a:t>
            </a:r>
          </a:p>
          <a:p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</a:rPr>
              <a:t>New Cost: $3,232.45</a:t>
            </a:r>
          </a:p>
          <a:p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</a:rPr>
              <a:t>Total Savings: $636.49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133193" y="2524272"/>
            <a:ext cx="701491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 smtClean="0">
                <a:solidFill>
                  <a:schemeClr val="bg1"/>
                </a:solidFill>
              </a:rPr>
              <a:t> Project Background</a:t>
            </a:r>
          </a:p>
          <a:p>
            <a:pPr marL="501650" indent="-501650">
              <a:lnSpc>
                <a:spcPct val="150000"/>
              </a:lnSpc>
            </a:pPr>
            <a:r>
              <a:rPr lang="en-US" sz="2400" b="1" i="1" dirty="0" smtClean="0">
                <a:solidFill>
                  <a:srgbClr val="FFD966"/>
                </a:solidFill>
              </a:rPr>
              <a:t>Analysis 1</a:t>
            </a:r>
            <a:r>
              <a:rPr lang="en-US" sz="2400" b="1" i="1" dirty="0" smtClean="0">
                <a:solidFill>
                  <a:schemeClr val="bg1"/>
                </a:solidFill>
              </a:rPr>
              <a:t> // </a:t>
            </a:r>
            <a:r>
              <a:rPr lang="en-US" sz="2400" b="1" i="1" dirty="0">
                <a:solidFill>
                  <a:schemeClr val="bg1"/>
                </a:solidFill>
              </a:rPr>
              <a:t>Steel Fabrication </a:t>
            </a:r>
            <a:r>
              <a:rPr lang="en-US" sz="2400" b="1" i="1" dirty="0" smtClean="0">
                <a:solidFill>
                  <a:schemeClr val="bg1"/>
                </a:solidFill>
              </a:rPr>
              <a:t>Efficiency</a:t>
            </a:r>
          </a:p>
          <a:p>
            <a:pPr marL="501650" indent="-501650">
              <a:lnSpc>
                <a:spcPct val="150000"/>
              </a:lnSpc>
            </a:pPr>
            <a:r>
              <a:rPr lang="en-US" sz="2400" dirty="0" smtClean="0">
                <a:solidFill>
                  <a:srgbClr val="FFD966"/>
                </a:solidFill>
              </a:rPr>
              <a:t>Analysis 3 </a:t>
            </a:r>
            <a:r>
              <a:rPr lang="en-US" sz="2400" dirty="0">
                <a:solidFill>
                  <a:schemeClr val="bg1"/>
                </a:solidFill>
              </a:rPr>
              <a:t>// Collocation in </a:t>
            </a:r>
            <a:r>
              <a:rPr lang="en-US" sz="2400" dirty="0" smtClean="0">
                <a:solidFill>
                  <a:schemeClr val="bg1"/>
                </a:solidFill>
              </a:rPr>
              <a:t>the Construction Industry</a:t>
            </a:r>
          </a:p>
          <a:p>
            <a:pPr>
              <a:lnSpc>
                <a:spcPct val="150000"/>
              </a:lnSpc>
            </a:pPr>
            <a:r>
              <a:rPr lang="en-US" sz="2400" dirty="0" smtClean="0">
                <a:solidFill>
                  <a:srgbClr val="FFD966"/>
                </a:solidFill>
              </a:rPr>
              <a:t>Analysis 4 </a:t>
            </a:r>
            <a:r>
              <a:rPr lang="en-US" sz="2400" dirty="0" smtClean="0">
                <a:solidFill>
                  <a:schemeClr val="bg1"/>
                </a:solidFill>
              </a:rPr>
              <a:t>// </a:t>
            </a:r>
            <a:r>
              <a:rPr lang="en-US" sz="2400" dirty="0">
                <a:solidFill>
                  <a:schemeClr val="bg1"/>
                </a:solidFill>
              </a:rPr>
              <a:t>Vertical MEP </a:t>
            </a:r>
            <a:r>
              <a:rPr lang="en-US" sz="2400" dirty="0" smtClean="0">
                <a:solidFill>
                  <a:schemeClr val="bg1"/>
                </a:solidFill>
              </a:rPr>
              <a:t>Acceleration</a:t>
            </a:r>
          </a:p>
          <a:p>
            <a:pPr>
              <a:lnSpc>
                <a:spcPct val="150000"/>
              </a:lnSpc>
            </a:pPr>
            <a:r>
              <a:rPr lang="en-US" sz="2400" dirty="0" smtClean="0">
                <a:solidFill>
                  <a:schemeClr val="bg1"/>
                </a:solidFill>
              </a:rPr>
              <a:t>Conclusions and Recommendations </a:t>
            </a:r>
          </a:p>
          <a:p>
            <a:pPr>
              <a:lnSpc>
                <a:spcPct val="150000"/>
              </a:lnSpc>
            </a:pPr>
            <a:r>
              <a:rPr lang="en-US" sz="2400" dirty="0" smtClean="0">
                <a:solidFill>
                  <a:schemeClr val="bg1"/>
                </a:solidFill>
              </a:rPr>
              <a:t>Acknowledgments </a:t>
            </a:r>
            <a:endParaRPr lang="en-US" sz="2400" dirty="0">
              <a:solidFill>
                <a:schemeClr val="bg1"/>
              </a:solidFill>
            </a:endParaRPr>
          </a:p>
          <a:p>
            <a:pPr marL="400050" indent="-400050">
              <a:buFont typeface="+mj-lt"/>
              <a:buAutoNum type="romanUcPeriod"/>
            </a:pP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0699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8342334" y="43224"/>
            <a:ext cx="10822487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/>
              <a:t>Appendix B: Mechanical Breadth</a:t>
            </a:r>
            <a:endParaRPr lang="en-US" sz="4800" dirty="0"/>
          </a:p>
          <a:p>
            <a:pPr algn="ctr"/>
            <a:endParaRPr lang="en-US" sz="2000" dirty="0"/>
          </a:p>
        </p:txBody>
      </p:sp>
      <p:sp>
        <p:nvSpPr>
          <p:cNvPr id="9" name="TextBox 8"/>
          <p:cNvSpPr txBox="1"/>
          <p:nvPr/>
        </p:nvSpPr>
        <p:spPr>
          <a:xfrm>
            <a:off x="19408316" y="175075"/>
            <a:ext cx="72364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Ashley N. Bistline // Construction Management </a:t>
            </a:r>
            <a:endParaRPr lang="en-US" sz="2800" dirty="0">
              <a:solidFill>
                <a:schemeClr val="bg1"/>
              </a:solidFill>
            </a:endParaRPr>
          </a:p>
          <a:p>
            <a:pPr algn="ctr"/>
            <a:endParaRPr lang="en-US" sz="1100" dirty="0"/>
          </a:p>
        </p:txBody>
      </p:sp>
      <p:sp>
        <p:nvSpPr>
          <p:cNvPr id="10" name="TextBox 9"/>
          <p:cNvSpPr txBox="1"/>
          <p:nvPr/>
        </p:nvSpPr>
        <p:spPr>
          <a:xfrm>
            <a:off x="179832" y="36576"/>
            <a:ext cx="8339328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Steel City High-Rise</a:t>
            </a:r>
          </a:p>
          <a:p>
            <a:r>
              <a:rPr lang="en-US" sz="3200" dirty="0" smtClean="0">
                <a:solidFill>
                  <a:schemeClr val="bg1"/>
                </a:solidFill>
              </a:rPr>
              <a:t>Presentation Outline</a:t>
            </a:r>
          </a:p>
          <a:p>
            <a:endParaRPr lang="en-US" sz="20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6675144" y="4766790"/>
            <a:ext cx="3662978" cy="54249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/>
          <a:srcRect l="517" t="-15120" r="-1"/>
          <a:stretch/>
        </p:blipFill>
        <p:spPr>
          <a:xfrm rot="5400000">
            <a:off x="6728694" y="2393681"/>
            <a:ext cx="3644063" cy="635402"/>
          </a:xfrm>
          <a:prstGeom prst="rect">
            <a:avLst/>
          </a:prstGeom>
        </p:spPr>
      </p:pic>
      <p:cxnSp>
        <p:nvCxnSpPr>
          <p:cNvPr id="14" name="Straight Connector 13"/>
          <p:cNvCxnSpPr/>
          <p:nvPr/>
        </p:nvCxnSpPr>
        <p:spPr>
          <a:xfrm flipH="1">
            <a:off x="8780081" y="857909"/>
            <a:ext cx="6894" cy="6011615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8201770" y="821333"/>
            <a:ext cx="6894" cy="6011615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62" t="15758" r="9721" b="34546"/>
          <a:stretch/>
        </p:blipFill>
        <p:spPr>
          <a:xfrm>
            <a:off x="9674973" y="1169923"/>
            <a:ext cx="8156537" cy="5437689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 rot="16200000">
            <a:off x="5508472" y="3577832"/>
            <a:ext cx="5956379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800" dirty="0" smtClean="0">
                <a:solidFill>
                  <a:schemeClr val="bg1"/>
                </a:solidFill>
              </a:rPr>
              <a:t>Refrigerant Lines</a:t>
            </a:r>
            <a:endParaRPr lang="en-US" sz="3800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502085" y="1813907"/>
            <a:ext cx="5556061" cy="112175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502085" y="3268538"/>
            <a:ext cx="8032348" cy="3146228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1133193" y="2524272"/>
            <a:ext cx="701491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 smtClean="0">
                <a:solidFill>
                  <a:schemeClr val="bg1"/>
                </a:solidFill>
              </a:rPr>
              <a:t> Project Background</a:t>
            </a:r>
          </a:p>
          <a:p>
            <a:pPr marL="501650" indent="-501650">
              <a:lnSpc>
                <a:spcPct val="150000"/>
              </a:lnSpc>
            </a:pPr>
            <a:r>
              <a:rPr lang="en-US" sz="2400" b="1" i="1" dirty="0" smtClean="0">
                <a:solidFill>
                  <a:srgbClr val="FFD966"/>
                </a:solidFill>
              </a:rPr>
              <a:t>Analysis 1</a:t>
            </a:r>
            <a:r>
              <a:rPr lang="en-US" sz="2400" b="1" i="1" dirty="0" smtClean="0">
                <a:solidFill>
                  <a:schemeClr val="bg1"/>
                </a:solidFill>
              </a:rPr>
              <a:t> // </a:t>
            </a:r>
            <a:r>
              <a:rPr lang="en-US" sz="2400" b="1" i="1" dirty="0">
                <a:solidFill>
                  <a:schemeClr val="bg1"/>
                </a:solidFill>
              </a:rPr>
              <a:t>Steel Fabrication </a:t>
            </a:r>
            <a:r>
              <a:rPr lang="en-US" sz="2400" b="1" i="1" dirty="0" smtClean="0">
                <a:solidFill>
                  <a:schemeClr val="bg1"/>
                </a:solidFill>
              </a:rPr>
              <a:t>Efficiency</a:t>
            </a:r>
          </a:p>
          <a:p>
            <a:pPr marL="501650" indent="-501650">
              <a:lnSpc>
                <a:spcPct val="150000"/>
              </a:lnSpc>
            </a:pPr>
            <a:r>
              <a:rPr lang="en-US" sz="2400" dirty="0" smtClean="0">
                <a:solidFill>
                  <a:srgbClr val="FFD966"/>
                </a:solidFill>
              </a:rPr>
              <a:t>Analysis 3 </a:t>
            </a:r>
            <a:r>
              <a:rPr lang="en-US" sz="2400" dirty="0">
                <a:solidFill>
                  <a:schemeClr val="bg1"/>
                </a:solidFill>
              </a:rPr>
              <a:t>// Collocation in </a:t>
            </a:r>
            <a:r>
              <a:rPr lang="en-US" sz="2400" dirty="0" smtClean="0">
                <a:solidFill>
                  <a:schemeClr val="bg1"/>
                </a:solidFill>
              </a:rPr>
              <a:t>the Construction Industry</a:t>
            </a:r>
          </a:p>
          <a:p>
            <a:pPr>
              <a:lnSpc>
                <a:spcPct val="150000"/>
              </a:lnSpc>
            </a:pPr>
            <a:r>
              <a:rPr lang="en-US" sz="2400" dirty="0" smtClean="0">
                <a:solidFill>
                  <a:srgbClr val="FFD966"/>
                </a:solidFill>
              </a:rPr>
              <a:t>Analysis 4 </a:t>
            </a:r>
            <a:r>
              <a:rPr lang="en-US" sz="2400" dirty="0" smtClean="0">
                <a:solidFill>
                  <a:schemeClr val="bg1"/>
                </a:solidFill>
              </a:rPr>
              <a:t>// </a:t>
            </a:r>
            <a:r>
              <a:rPr lang="en-US" sz="2400" dirty="0">
                <a:solidFill>
                  <a:schemeClr val="bg1"/>
                </a:solidFill>
              </a:rPr>
              <a:t>Vertical MEP </a:t>
            </a:r>
            <a:r>
              <a:rPr lang="en-US" sz="2400" dirty="0" smtClean="0">
                <a:solidFill>
                  <a:schemeClr val="bg1"/>
                </a:solidFill>
              </a:rPr>
              <a:t>Acceleration</a:t>
            </a:r>
          </a:p>
          <a:p>
            <a:pPr>
              <a:lnSpc>
                <a:spcPct val="150000"/>
              </a:lnSpc>
            </a:pPr>
            <a:r>
              <a:rPr lang="en-US" sz="2400" dirty="0" smtClean="0">
                <a:solidFill>
                  <a:schemeClr val="bg1"/>
                </a:solidFill>
              </a:rPr>
              <a:t>Conclusions and Recommendations </a:t>
            </a:r>
          </a:p>
          <a:p>
            <a:pPr>
              <a:lnSpc>
                <a:spcPct val="150000"/>
              </a:lnSpc>
            </a:pPr>
            <a:r>
              <a:rPr lang="en-US" sz="2400" dirty="0" smtClean="0">
                <a:solidFill>
                  <a:schemeClr val="bg1"/>
                </a:solidFill>
              </a:rPr>
              <a:t>Acknowledgments </a:t>
            </a:r>
            <a:endParaRPr lang="en-US" sz="2400" dirty="0">
              <a:solidFill>
                <a:schemeClr val="bg1"/>
              </a:solidFill>
            </a:endParaRPr>
          </a:p>
          <a:p>
            <a:pPr marL="400050" indent="-400050">
              <a:buFont typeface="+mj-lt"/>
              <a:buAutoNum type="romanUcPeriod"/>
            </a:pP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8330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8342334" y="43224"/>
            <a:ext cx="10822487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/>
              <a:t>Appendix </a:t>
            </a:r>
            <a:r>
              <a:rPr lang="en-US" sz="4800" dirty="0" smtClean="0"/>
              <a:t>C: Vertical MEP Logic</a:t>
            </a:r>
            <a:endParaRPr lang="en-US" sz="4800" dirty="0"/>
          </a:p>
          <a:p>
            <a:pPr algn="ctr"/>
            <a:endParaRPr lang="en-US" sz="2000" dirty="0"/>
          </a:p>
        </p:txBody>
      </p:sp>
      <p:sp>
        <p:nvSpPr>
          <p:cNvPr id="9" name="TextBox 8"/>
          <p:cNvSpPr txBox="1"/>
          <p:nvPr/>
        </p:nvSpPr>
        <p:spPr>
          <a:xfrm>
            <a:off x="19408316" y="175075"/>
            <a:ext cx="72364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Ashley N. Bistline // Construction Management </a:t>
            </a:r>
            <a:endParaRPr lang="en-US" sz="2800" dirty="0">
              <a:solidFill>
                <a:schemeClr val="bg1"/>
              </a:solidFill>
            </a:endParaRPr>
          </a:p>
          <a:p>
            <a:pPr algn="ctr"/>
            <a:endParaRPr lang="en-US" sz="1100" dirty="0"/>
          </a:p>
        </p:txBody>
      </p:sp>
      <p:sp>
        <p:nvSpPr>
          <p:cNvPr id="10" name="TextBox 9"/>
          <p:cNvSpPr txBox="1"/>
          <p:nvPr/>
        </p:nvSpPr>
        <p:spPr>
          <a:xfrm>
            <a:off x="179832" y="36576"/>
            <a:ext cx="8339328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Steel City High-Rise</a:t>
            </a:r>
          </a:p>
          <a:p>
            <a:r>
              <a:rPr lang="en-US" sz="3200" dirty="0" smtClean="0">
                <a:solidFill>
                  <a:schemeClr val="bg1"/>
                </a:solidFill>
              </a:rPr>
              <a:t>Presentation Outline</a:t>
            </a:r>
          </a:p>
          <a:p>
            <a:endParaRPr lang="en-US" sz="20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27936" y="1550834"/>
            <a:ext cx="7585161" cy="459485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r="11345"/>
          <a:stretch/>
        </p:blipFill>
        <p:spPr>
          <a:xfrm>
            <a:off x="54438" y="1550835"/>
            <a:ext cx="8988232" cy="493832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55783" y="4459575"/>
            <a:ext cx="6718591" cy="177278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5"/>
          <a:srcRect r="11400"/>
          <a:stretch/>
        </p:blipFill>
        <p:spPr>
          <a:xfrm>
            <a:off x="9245328" y="1550835"/>
            <a:ext cx="9033257" cy="2539902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6317452" y="4983558"/>
            <a:ext cx="177436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SOD @ Level 5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21" name="Straight Connector 20"/>
          <p:cNvCxnSpPr/>
          <p:nvPr/>
        </p:nvCxnSpPr>
        <p:spPr>
          <a:xfrm>
            <a:off x="17686422" y="5322112"/>
            <a:ext cx="5677" cy="791013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H="1">
            <a:off x="16317452" y="6113125"/>
            <a:ext cx="1384921" cy="0"/>
          </a:xfrm>
          <a:prstGeom prst="straightConnector1">
            <a:avLst/>
          </a:prstGeom>
          <a:ln w="127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1250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79832" y="36576"/>
            <a:ext cx="8339328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Steel City High-Rise</a:t>
            </a:r>
          </a:p>
          <a:p>
            <a:r>
              <a:rPr lang="en-US" sz="3200" dirty="0" smtClean="0">
                <a:solidFill>
                  <a:schemeClr val="bg1"/>
                </a:solidFill>
              </a:rPr>
              <a:t>Presentation Outline</a:t>
            </a:r>
          </a:p>
          <a:p>
            <a:endParaRPr lang="en-US" sz="2000" dirty="0"/>
          </a:p>
        </p:txBody>
      </p:sp>
      <p:sp>
        <p:nvSpPr>
          <p:cNvPr id="9" name="TextBox 8"/>
          <p:cNvSpPr txBox="1"/>
          <p:nvPr/>
        </p:nvSpPr>
        <p:spPr>
          <a:xfrm>
            <a:off x="1133195" y="2524272"/>
            <a:ext cx="553307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 Project Background</a:t>
            </a:r>
          </a:p>
          <a:p>
            <a:pPr marL="501650" indent="-501650"/>
            <a:r>
              <a:rPr lang="en-US" sz="2400" b="1" i="1" dirty="0" smtClean="0">
                <a:solidFill>
                  <a:srgbClr val="FFD966"/>
                </a:solidFill>
              </a:rPr>
              <a:t>Analysis 1</a:t>
            </a:r>
            <a:r>
              <a:rPr lang="en-US" sz="2400" b="1" i="1" dirty="0" smtClean="0">
                <a:solidFill>
                  <a:schemeClr val="bg1"/>
                </a:solidFill>
              </a:rPr>
              <a:t> // </a:t>
            </a:r>
            <a:r>
              <a:rPr lang="en-US" sz="2400" b="1" i="1" dirty="0">
                <a:solidFill>
                  <a:schemeClr val="bg1"/>
                </a:solidFill>
              </a:rPr>
              <a:t>Steel Fabrication </a:t>
            </a:r>
            <a:r>
              <a:rPr lang="en-US" sz="2400" b="1" i="1" dirty="0" smtClean="0">
                <a:solidFill>
                  <a:schemeClr val="bg1"/>
                </a:solidFill>
              </a:rPr>
              <a:t>Efficiency</a:t>
            </a:r>
          </a:p>
          <a:p>
            <a:pPr marL="501650" indent="-501650"/>
            <a:r>
              <a:rPr lang="en-US" sz="2400" dirty="0">
                <a:solidFill>
                  <a:schemeClr val="bg1"/>
                </a:solidFill>
              </a:rPr>
              <a:t>	</a:t>
            </a:r>
            <a:r>
              <a:rPr lang="en-US" sz="2400" b="1" u="sng" dirty="0" smtClean="0">
                <a:solidFill>
                  <a:schemeClr val="bg1"/>
                </a:solidFill>
              </a:rPr>
              <a:t>Background</a:t>
            </a:r>
          </a:p>
          <a:p>
            <a:pPr marL="501650" indent="-501650"/>
            <a:r>
              <a:rPr lang="en-US" sz="2400" dirty="0">
                <a:solidFill>
                  <a:schemeClr val="bg1"/>
                </a:solidFill>
              </a:rPr>
              <a:t>	</a:t>
            </a:r>
            <a:r>
              <a:rPr lang="en-US" sz="2400" dirty="0" smtClean="0">
                <a:solidFill>
                  <a:schemeClr val="bg1"/>
                </a:solidFill>
              </a:rPr>
              <a:t>Fabrication Drivers</a:t>
            </a:r>
          </a:p>
          <a:p>
            <a:pPr marL="501650" indent="-501650"/>
            <a:r>
              <a:rPr lang="en-US" sz="2400" dirty="0">
                <a:solidFill>
                  <a:schemeClr val="bg1"/>
                </a:solidFill>
              </a:rPr>
              <a:t>	</a:t>
            </a:r>
            <a:r>
              <a:rPr lang="en-US" sz="2400" dirty="0" smtClean="0">
                <a:solidFill>
                  <a:schemeClr val="bg1"/>
                </a:solidFill>
              </a:rPr>
              <a:t>Structural Breadth</a:t>
            </a:r>
          </a:p>
          <a:p>
            <a:pPr marL="501650" indent="-501650"/>
            <a:r>
              <a:rPr lang="en-US" sz="2400" dirty="0">
                <a:solidFill>
                  <a:schemeClr val="bg1"/>
                </a:solidFill>
              </a:rPr>
              <a:t>	</a:t>
            </a:r>
            <a:r>
              <a:rPr lang="en-US" sz="2400" dirty="0" smtClean="0">
                <a:solidFill>
                  <a:schemeClr val="bg1"/>
                </a:solidFill>
              </a:rPr>
              <a:t>Mechanical Breadth</a:t>
            </a:r>
          </a:p>
          <a:p>
            <a:r>
              <a:rPr lang="en-US" sz="2400" dirty="0">
                <a:solidFill>
                  <a:srgbClr val="FFD966"/>
                </a:solidFill>
              </a:rPr>
              <a:t>Analysis </a:t>
            </a:r>
            <a:r>
              <a:rPr lang="en-US" sz="2400" dirty="0" smtClean="0">
                <a:solidFill>
                  <a:srgbClr val="FFD966"/>
                </a:solidFill>
              </a:rPr>
              <a:t>3 </a:t>
            </a:r>
            <a:r>
              <a:rPr lang="en-US" sz="2400" dirty="0">
                <a:solidFill>
                  <a:schemeClr val="bg1"/>
                </a:solidFill>
              </a:rPr>
              <a:t>// Collocation in the</a:t>
            </a:r>
          </a:p>
          <a:p>
            <a:r>
              <a:rPr lang="en-US" sz="2400" dirty="0">
                <a:solidFill>
                  <a:schemeClr val="bg1"/>
                </a:solidFill>
              </a:rPr>
              <a:t>Construction </a:t>
            </a:r>
            <a:r>
              <a:rPr lang="en-US" sz="2400" dirty="0" smtClean="0">
                <a:solidFill>
                  <a:schemeClr val="bg1"/>
                </a:solidFill>
              </a:rPr>
              <a:t>Industry</a:t>
            </a:r>
            <a:endParaRPr lang="en-US" sz="2400" dirty="0">
              <a:solidFill>
                <a:schemeClr val="bg1"/>
              </a:solidFill>
            </a:endParaRPr>
          </a:p>
          <a:p>
            <a:r>
              <a:rPr lang="en-US" sz="2400" dirty="0" smtClean="0">
                <a:solidFill>
                  <a:srgbClr val="FFD966"/>
                </a:solidFill>
              </a:rPr>
              <a:t>Analysis 4 </a:t>
            </a:r>
            <a:r>
              <a:rPr lang="en-US" sz="2400" dirty="0" smtClean="0">
                <a:solidFill>
                  <a:schemeClr val="bg1"/>
                </a:solidFill>
              </a:rPr>
              <a:t>// </a:t>
            </a:r>
            <a:r>
              <a:rPr lang="en-US" sz="2400" dirty="0">
                <a:solidFill>
                  <a:schemeClr val="bg1"/>
                </a:solidFill>
              </a:rPr>
              <a:t>Vertical MEP </a:t>
            </a:r>
            <a:r>
              <a:rPr lang="en-US" sz="2400" dirty="0" smtClean="0">
                <a:solidFill>
                  <a:schemeClr val="bg1"/>
                </a:solidFill>
              </a:rPr>
              <a:t>Acceleration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Conclusions and Recommendations 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Acknowledgments </a:t>
            </a:r>
            <a:endParaRPr lang="en-US" sz="2400" dirty="0">
              <a:solidFill>
                <a:schemeClr val="bg1"/>
              </a:solidFill>
            </a:endParaRPr>
          </a:p>
          <a:p>
            <a:pPr marL="400050" indent="-400050">
              <a:buFont typeface="+mj-lt"/>
              <a:buAutoNum type="romanUcPeriod"/>
            </a:pP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1098457" y="43224"/>
            <a:ext cx="5281975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/>
              <a:t>Background</a:t>
            </a:r>
            <a:endParaRPr lang="en-US" sz="4800" dirty="0"/>
          </a:p>
          <a:p>
            <a:pPr algn="ctr"/>
            <a:endParaRPr lang="en-US" sz="2000" dirty="0"/>
          </a:p>
        </p:txBody>
      </p:sp>
      <p:sp>
        <p:nvSpPr>
          <p:cNvPr id="11" name="TextBox 10"/>
          <p:cNvSpPr txBox="1"/>
          <p:nvPr/>
        </p:nvSpPr>
        <p:spPr>
          <a:xfrm>
            <a:off x="19408316" y="175075"/>
            <a:ext cx="72364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Analysis 1: Steel Fabrication/Efficiency</a:t>
            </a:r>
            <a:endParaRPr lang="en-US" sz="1100" dirty="0"/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6675144" y="4766790"/>
            <a:ext cx="3662978" cy="542491"/>
          </a:xfrm>
          <a:prstGeom prst="rect">
            <a:avLst/>
          </a:prstGeom>
        </p:spPr>
      </p:pic>
      <p:pic>
        <p:nvPicPr>
          <p:cNvPr id="1024" name="Picture 1023"/>
          <p:cNvPicPr>
            <a:picLocks noChangeAspect="1"/>
          </p:cNvPicPr>
          <p:nvPr/>
        </p:nvPicPr>
        <p:blipFill rotWithShape="1">
          <a:blip r:embed="rId2"/>
          <a:srcRect l="517" t="-15120" r="-1"/>
          <a:stretch/>
        </p:blipFill>
        <p:spPr>
          <a:xfrm rot="5400000">
            <a:off x="6728694" y="2393681"/>
            <a:ext cx="3644063" cy="635402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 rot="16200000">
            <a:off x="5508473" y="3584222"/>
            <a:ext cx="5956379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800" dirty="0" smtClean="0">
                <a:solidFill>
                  <a:schemeClr val="bg1"/>
                </a:solidFill>
              </a:rPr>
              <a:t>Problem and Goals</a:t>
            </a:r>
            <a:endParaRPr lang="en-US" sz="3800" dirty="0">
              <a:solidFill>
                <a:schemeClr val="bg1"/>
              </a:solidFill>
            </a:endParaRPr>
          </a:p>
        </p:txBody>
      </p:sp>
      <p:cxnSp>
        <p:nvCxnSpPr>
          <p:cNvPr id="36" name="Straight Connector 35"/>
          <p:cNvCxnSpPr/>
          <p:nvPr/>
        </p:nvCxnSpPr>
        <p:spPr>
          <a:xfrm flipH="1">
            <a:off x="8818322" y="882961"/>
            <a:ext cx="6894" cy="6011615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flipH="1">
            <a:off x="8240011" y="846385"/>
            <a:ext cx="6894" cy="6011615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r="54469"/>
          <a:stretch/>
        </p:blipFill>
        <p:spPr>
          <a:xfrm>
            <a:off x="10490298" y="1181997"/>
            <a:ext cx="6497741" cy="529233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51789"/>
          <a:stretch/>
        </p:blipFill>
        <p:spPr>
          <a:xfrm>
            <a:off x="19408316" y="1181997"/>
            <a:ext cx="6880228" cy="5292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892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79832" y="36576"/>
            <a:ext cx="8339328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Steel City High-Rise</a:t>
            </a:r>
          </a:p>
          <a:p>
            <a:r>
              <a:rPr lang="en-US" sz="3200" dirty="0" smtClean="0">
                <a:solidFill>
                  <a:schemeClr val="bg1"/>
                </a:solidFill>
              </a:rPr>
              <a:t>Presentation Outline</a:t>
            </a:r>
          </a:p>
          <a:p>
            <a:endParaRPr lang="en-US" sz="2000" dirty="0"/>
          </a:p>
        </p:txBody>
      </p:sp>
      <p:sp>
        <p:nvSpPr>
          <p:cNvPr id="9" name="TextBox 8"/>
          <p:cNvSpPr txBox="1"/>
          <p:nvPr/>
        </p:nvSpPr>
        <p:spPr>
          <a:xfrm>
            <a:off x="1133195" y="2524272"/>
            <a:ext cx="553307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 Project Background</a:t>
            </a:r>
          </a:p>
          <a:p>
            <a:pPr marL="501650" indent="-501650"/>
            <a:r>
              <a:rPr lang="en-US" sz="2400" b="1" i="1" dirty="0" smtClean="0">
                <a:solidFill>
                  <a:srgbClr val="FFD966"/>
                </a:solidFill>
              </a:rPr>
              <a:t>Analysis 1</a:t>
            </a:r>
            <a:r>
              <a:rPr lang="en-US" sz="2400" b="1" i="1" dirty="0" smtClean="0">
                <a:solidFill>
                  <a:schemeClr val="bg1"/>
                </a:solidFill>
              </a:rPr>
              <a:t> // </a:t>
            </a:r>
            <a:r>
              <a:rPr lang="en-US" sz="2400" b="1" i="1" dirty="0">
                <a:solidFill>
                  <a:schemeClr val="bg1"/>
                </a:solidFill>
              </a:rPr>
              <a:t>Steel Fabrication </a:t>
            </a:r>
            <a:r>
              <a:rPr lang="en-US" sz="2400" b="1" i="1" dirty="0" smtClean="0">
                <a:solidFill>
                  <a:schemeClr val="bg1"/>
                </a:solidFill>
              </a:rPr>
              <a:t>Efficiency</a:t>
            </a:r>
          </a:p>
          <a:p>
            <a:pPr marL="501650" indent="-501650"/>
            <a:r>
              <a:rPr lang="en-US" sz="2400" dirty="0">
                <a:solidFill>
                  <a:schemeClr val="bg1"/>
                </a:solidFill>
              </a:rPr>
              <a:t>	</a:t>
            </a:r>
            <a:r>
              <a:rPr lang="en-US" sz="2400" dirty="0" smtClean="0">
                <a:solidFill>
                  <a:schemeClr val="bg1"/>
                </a:solidFill>
              </a:rPr>
              <a:t>Background</a:t>
            </a:r>
          </a:p>
          <a:p>
            <a:pPr marL="501650" indent="-501650"/>
            <a:r>
              <a:rPr lang="en-US" sz="2400" dirty="0">
                <a:solidFill>
                  <a:schemeClr val="bg1"/>
                </a:solidFill>
              </a:rPr>
              <a:t>	</a:t>
            </a:r>
            <a:r>
              <a:rPr lang="en-US" sz="2400" b="1" u="sng" dirty="0" smtClean="0">
                <a:solidFill>
                  <a:schemeClr val="bg1"/>
                </a:solidFill>
              </a:rPr>
              <a:t>Fabrication Drivers</a:t>
            </a:r>
          </a:p>
          <a:p>
            <a:pPr marL="501650" indent="-501650"/>
            <a:r>
              <a:rPr lang="en-US" sz="2400" dirty="0">
                <a:solidFill>
                  <a:schemeClr val="bg1"/>
                </a:solidFill>
              </a:rPr>
              <a:t>	</a:t>
            </a:r>
            <a:r>
              <a:rPr lang="en-US" sz="2400" dirty="0" smtClean="0">
                <a:solidFill>
                  <a:schemeClr val="bg1"/>
                </a:solidFill>
              </a:rPr>
              <a:t>Structural Breadth</a:t>
            </a:r>
          </a:p>
          <a:p>
            <a:pPr marL="501650" indent="-501650"/>
            <a:r>
              <a:rPr lang="en-US" sz="2400" dirty="0">
                <a:solidFill>
                  <a:schemeClr val="bg1"/>
                </a:solidFill>
              </a:rPr>
              <a:t>	</a:t>
            </a:r>
            <a:r>
              <a:rPr lang="en-US" sz="2400" dirty="0" smtClean="0">
                <a:solidFill>
                  <a:schemeClr val="bg1"/>
                </a:solidFill>
              </a:rPr>
              <a:t>Mechanical Breadth</a:t>
            </a:r>
          </a:p>
          <a:p>
            <a:r>
              <a:rPr lang="en-US" sz="2400" dirty="0">
                <a:solidFill>
                  <a:srgbClr val="FFD966"/>
                </a:solidFill>
              </a:rPr>
              <a:t>Analysis </a:t>
            </a:r>
            <a:r>
              <a:rPr lang="en-US" sz="2400" dirty="0" smtClean="0">
                <a:solidFill>
                  <a:srgbClr val="FFD966"/>
                </a:solidFill>
              </a:rPr>
              <a:t>3 </a:t>
            </a:r>
            <a:r>
              <a:rPr lang="en-US" sz="2400" dirty="0">
                <a:solidFill>
                  <a:schemeClr val="bg1"/>
                </a:solidFill>
              </a:rPr>
              <a:t>// Collocation in the</a:t>
            </a:r>
          </a:p>
          <a:p>
            <a:r>
              <a:rPr lang="en-US" sz="2400" dirty="0">
                <a:solidFill>
                  <a:schemeClr val="bg1"/>
                </a:solidFill>
              </a:rPr>
              <a:t>Construction </a:t>
            </a:r>
            <a:r>
              <a:rPr lang="en-US" sz="2400" dirty="0" smtClean="0">
                <a:solidFill>
                  <a:schemeClr val="bg1"/>
                </a:solidFill>
              </a:rPr>
              <a:t>Industry</a:t>
            </a:r>
            <a:endParaRPr lang="en-US" sz="2400" dirty="0">
              <a:solidFill>
                <a:schemeClr val="bg1"/>
              </a:solidFill>
            </a:endParaRPr>
          </a:p>
          <a:p>
            <a:r>
              <a:rPr lang="en-US" sz="2400" dirty="0" smtClean="0">
                <a:solidFill>
                  <a:srgbClr val="FFD966"/>
                </a:solidFill>
              </a:rPr>
              <a:t>Analysis 4 </a:t>
            </a:r>
            <a:r>
              <a:rPr lang="en-US" sz="2400" dirty="0" smtClean="0">
                <a:solidFill>
                  <a:schemeClr val="bg1"/>
                </a:solidFill>
              </a:rPr>
              <a:t>// </a:t>
            </a:r>
            <a:r>
              <a:rPr lang="en-US" sz="2400" dirty="0">
                <a:solidFill>
                  <a:schemeClr val="bg1"/>
                </a:solidFill>
              </a:rPr>
              <a:t>Vertical MEP </a:t>
            </a:r>
            <a:r>
              <a:rPr lang="en-US" sz="2400" dirty="0" smtClean="0">
                <a:solidFill>
                  <a:schemeClr val="bg1"/>
                </a:solidFill>
              </a:rPr>
              <a:t>Acceleration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Conclusions and Recommendations 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Acknowledgments </a:t>
            </a:r>
            <a:endParaRPr lang="en-US" sz="2400" dirty="0">
              <a:solidFill>
                <a:schemeClr val="bg1"/>
              </a:solidFill>
            </a:endParaRPr>
          </a:p>
          <a:p>
            <a:pPr marL="400050" indent="-400050">
              <a:buFont typeface="+mj-lt"/>
              <a:buAutoNum type="romanUcPeriod"/>
            </a:pP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1098457" y="43224"/>
            <a:ext cx="5281975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/>
              <a:t>Fabrication Drivers</a:t>
            </a:r>
            <a:endParaRPr lang="en-US" sz="4800" dirty="0"/>
          </a:p>
          <a:p>
            <a:pPr algn="ctr"/>
            <a:endParaRPr lang="en-US" sz="2000" dirty="0"/>
          </a:p>
        </p:txBody>
      </p:sp>
      <p:sp>
        <p:nvSpPr>
          <p:cNvPr id="11" name="TextBox 10"/>
          <p:cNvSpPr txBox="1"/>
          <p:nvPr/>
        </p:nvSpPr>
        <p:spPr>
          <a:xfrm>
            <a:off x="19408316" y="175075"/>
            <a:ext cx="72364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Analysis 1: Steel Fabrication/Efficiency</a:t>
            </a:r>
            <a:endParaRPr lang="en-US" sz="1100" dirty="0"/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6675144" y="4766790"/>
            <a:ext cx="3662978" cy="542491"/>
          </a:xfrm>
          <a:prstGeom prst="rect">
            <a:avLst/>
          </a:prstGeom>
        </p:spPr>
      </p:pic>
      <p:pic>
        <p:nvPicPr>
          <p:cNvPr id="1024" name="Picture 1023"/>
          <p:cNvPicPr>
            <a:picLocks noChangeAspect="1"/>
          </p:cNvPicPr>
          <p:nvPr/>
        </p:nvPicPr>
        <p:blipFill rotWithShape="1">
          <a:blip r:embed="rId3"/>
          <a:srcRect l="517" t="-15120" r="-1"/>
          <a:stretch/>
        </p:blipFill>
        <p:spPr>
          <a:xfrm rot="5400000">
            <a:off x="6728694" y="2393681"/>
            <a:ext cx="3644063" cy="635402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 rot="16200000">
            <a:off x="5508473" y="3584222"/>
            <a:ext cx="5956379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800" dirty="0" smtClean="0">
                <a:solidFill>
                  <a:schemeClr val="bg1"/>
                </a:solidFill>
              </a:rPr>
              <a:t>Fabricator Expertise</a:t>
            </a:r>
            <a:endParaRPr lang="en-US" sz="3800" dirty="0">
              <a:solidFill>
                <a:schemeClr val="bg1"/>
              </a:solidFill>
            </a:endParaRPr>
          </a:p>
        </p:txBody>
      </p:sp>
      <p:cxnSp>
        <p:nvCxnSpPr>
          <p:cNvPr id="36" name="Straight Connector 35"/>
          <p:cNvCxnSpPr/>
          <p:nvPr/>
        </p:nvCxnSpPr>
        <p:spPr>
          <a:xfrm flipH="1">
            <a:off x="8818322" y="882961"/>
            <a:ext cx="6894" cy="6011615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flipH="1">
            <a:off x="8240011" y="846385"/>
            <a:ext cx="6894" cy="6011615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89" t="5364" r="10082" b="33742"/>
          <a:stretch/>
        </p:blipFill>
        <p:spPr>
          <a:xfrm>
            <a:off x="18539379" y="4786429"/>
            <a:ext cx="3227851" cy="1606129"/>
          </a:xfrm>
          <a:prstGeom prst="rect">
            <a:avLst/>
          </a:prstGeom>
        </p:spPr>
      </p:pic>
      <p:pic>
        <p:nvPicPr>
          <p:cNvPr id="1026" name="Picture 2" descr="http://www.fgg.uni-lj.si/~/pmoze/ESDEP/media/wg11/f0110010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" t="948" r="69115" b="64766"/>
          <a:stretch/>
        </p:blipFill>
        <p:spPr bwMode="auto">
          <a:xfrm>
            <a:off x="19203738" y="1268644"/>
            <a:ext cx="1683144" cy="1140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8997" y="1181997"/>
            <a:ext cx="6922112" cy="531937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050255" y="4605516"/>
            <a:ext cx="4200546" cy="1967953"/>
          </a:xfrm>
          <a:prstGeom prst="rect">
            <a:avLst/>
          </a:prstGeom>
        </p:spPr>
      </p:pic>
      <p:pic>
        <p:nvPicPr>
          <p:cNvPr id="17" name="Picture 2" descr="http://www.fgg.uni-lj.si/~/pmoze/ESDEP/media/wg11/f0110010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62" t="218" r="34754" b="65496"/>
          <a:stretch/>
        </p:blipFill>
        <p:spPr bwMode="auto">
          <a:xfrm>
            <a:off x="21351481" y="1268645"/>
            <a:ext cx="1675052" cy="1140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http://www.fgg.uni-lj.si/~/pmoze/ESDEP/media/wg11/f0110010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576" b="65495"/>
          <a:stretch/>
        </p:blipFill>
        <p:spPr bwMode="auto">
          <a:xfrm>
            <a:off x="18587405" y="2865045"/>
            <a:ext cx="1922367" cy="1294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http://www.fgg.uni-lj.si/~/pmoze/ESDEP/media/wg11/f0110010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3" t="50310" r="69403" b="13458"/>
          <a:stretch/>
        </p:blipFill>
        <p:spPr bwMode="auto">
          <a:xfrm>
            <a:off x="20886882" y="2852386"/>
            <a:ext cx="1553671" cy="1322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http://www.fgg.uni-lj.si/~/pmoze/ESDEP/media/wg11/f0110010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26" t="49094" r="31579" b="11270"/>
          <a:stretch/>
        </p:blipFill>
        <p:spPr bwMode="auto">
          <a:xfrm>
            <a:off x="22817664" y="2839912"/>
            <a:ext cx="1731697" cy="1319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http://www.fgg.uni-lj.si/~/pmoze/ESDEP/media/wg11/f0110010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907" t="45690" r="3427" b="15890"/>
          <a:stretch/>
        </p:blipFill>
        <p:spPr bwMode="auto">
          <a:xfrm>
            <a:off x="24912997" y="2847823"/>
            <a:ext cx="1319002" cy="1327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1264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79832" y="36576"/>
            <a:ext cx="8339328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Steel City High-Rise</a:t>
            </a:r>
          </a:p>
          <a:p>
            <a:r>
              <a:rPr lang="en-US" sz="3200" dirty="0" smtClean="0">
                <a:solidFill>
                  <a:schemeClr val="bg1"/>
                </a:solidFill>
              </a:rPr>
              <a:t>Presentation Outline</a:t>
            </a:r>
          </a:p>
          <a:p>
            <a:endParaRPr lang="en-US" sz="2000" dirty="0"/>
          </a:p>
        </p:txBody>
      </p:sp>
      <p:sp>
        <p:nvSpPr>
          <p:cNvPr id="9" name="TextBox 8"/>
          <p:cNvSpPr txBox="1"/>
          <p:nvPr/>
        </p:nvSpPr>
        <p:spPr>
          <a:xfrm>
            <a:off x="1133195" y="2524272"/>
            <a:ext cx="553307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 Project Background</a:t>
            </a:r>
          </a:p>
          <a:p>
            <a:pPr marL="501650" indent="-501650"/>
            <a:r>
              <a:rPr lang="en-US" sz="2400" b="1" i="1" dirty="0" smtClean="0">
                <a:solidFill>
                  <a:srgbClr val="FFD966"/>
                </a:solidFill>
              </a:rPr>
              <a:t>Analysis 1</a:t>
            </a:r>
            <a:r>
              <a:rPr lang="en-US" sz="2400" b="1" i="1" dirty="0" smtClean="0">
                <a:solidFill>
                  <a:schemeClr val="bg1"/>
                </a:solidFill>
              </a:rPr>
              <a:t> // </a:t>
            </a:r>
            <a:r>
              <a:rPr lang="en-US" sz="2400" b="1" i="1" dirty="0">
                <a:solidFill>
                  <a:schemeClr val="bg1"/>
                </a:solidFill>
              </a:rPr>
              <a:t>Steel Fabrication </a:t>
            </a:r>
            <a:r>
              <a:rPr lang="en-US" sz="2400" b="1" i="1" dirty="0" smtClean="0">
                <a:solidFill>
                  <a:schemeClr val="bg1"/>
                </a:solidFill>
              </a:rPr>
              <a:t>Efficiency</a:t>
            </a:r>
          </a:p>
          <a:p>
            <a:pPr marL="501650" indent="-501650"/>
            <a:r>
              <a:rPr lang="en-US" sz="2400" dirty="0">
                <a:solidFill>
                  <a:schemeClr val="bg1"/>
                </a:solidFill>
              </a:rPr>
              <a:t>	</a:t>
            </a:r>
            <a:r>
              <a:rPr lang="en-US" sz="2400" dirty="0" smtClean="0">
                <a:solidFill>
                  <a:schemeClr val="bg1"/>
                </a:solidFill>
              </a:rPr>
              <a:t>Background</a:t>
            </a:r>
          </a:p>
          <a:p>
            <a:pPr marL="501650" indent="-501650"/>
            <a:r>
              <a:rPr lang="en-US" sz="2400" dirty="0" smtClean="0">
                <a:solidFill>
                  <a:schemeClr val="bg1"/>
                </a:solidFill>
              </a:rPr>
              <a:t>	</a:t>
            </a:r>
            <a:r>
              <a:rPr lang="en-US" sz="2400" b="1" u="sng" dirty="0" smtClean="0">
                <a:solidFill>
                  <a:schemeClr val="bg1"/>
                </a:solidFill>
              </a:rPr>
              <a:t>Fabrication Drivers</a:t>
            </a:r>
          </a:p>
          <a:p>
            <a:pPr marL="501650" indent="-501650"/>
            <a:r>
              <a:rPr lang="en-US" sz="2400" dirty="0">
                <a:solidFill>
                  <a:schemeClr val="bg1"/>
                </a:solidFill>
              </a:rPr>
              <a:t>	</a:t>
            </a:r>
            <a:r>
              <a:rPr lang="en-US" sz="2400" dirty="0" smtClean="0">
                <a:solidFill>
                  <a:schemeClr val="bg1"/>
                </a:solidFill>
              </a:rPr>
              <a:t>Structural Breadth</a:t>
            </a:r>
          </a:p>
          <a:p>
            <a:pPr marL="501650" indent="-501650"/>
            <a:r>
              <a:rPr lang="en-US" sz="2400" dirty="0" smtClean="0">
                <a:solidFill>
                  <a:schemeClr val="bg1"/>
                </a:solidFill>
              </a:rPr>
              <a:t>	Mechanical Breadth</a:t>
            </a:r>
          </a:p>
          <a:p>
            <a:r>
              <a:rPr lang="en-US" sz="2400" dirty="0" smtClean="0">
                <a:solidFill>
                  <a:srgbClr val="FFD966"/>
                </a:solidFill>
              </a:rPr>
              <a:t>Analysis 3 </a:t>
            </a:r>
            <a:r>
              <a:rPr lang="en-US" sz="2400" dirty="0">
                <a:solidFill>
                  <a:schemeClr val="bg1"/>
                </a:solidFill>
              </a:rPr>
              <a:t>// Collocation in the</a:t>
            </a:r>
          </a:p>
          <a:p>
            <a:r>
              <a:rPr lang="en-US" sz="2400" dirty="0">
                <a:solidFill>
                  <a:schemeClr val="bg1"/>
                </a:solidFill>
              </a:rPr>
              <a:t>Construction </a:t>
            </a:r>
            <a:r>
              <a:rPr lang="en-US" sz="2400" dirty="0" smtClean="0">
                <a:solidFill>
                  <a:schemeClr val="bg1"/>
                </a:solidFill>
              </a:rPr>
              <a:t>Industry</a:t>
            </a:r>
            <a:endParaRPr lang="en-US" sz="2400" dirty="0">
              <a:solidFill>
                <a:schemeClr val="bg1"/>
              </a:solidFill>
            </a:endParaRPr>
          </a:p>
          <a:p>
            <a:r>
              <a:rPr lang="en-US" sz="2400" dirty="0" smtClean="0">
                <a:solidFill>
                  <a:srgbClr val="FFD966"/>
                </a:solidFill>
              </a:rPr>
              <a:t>Analysis 4 </a:t>
            </a:r>
            <a:r>
              <a:rPr lang="en-US" sz="2400" dirty="0" smtClean="0">
                <a:solidFill>
                  <a:schemeClr val="bg1"/>
                </a:solidFill>
              </a:rPr>
              <a:t>// </a:t>
            </a:r>
            <a:r>
              <a:rPr lang="en-US" sz="2400" dirty="0">
                <a:solidFill>
                  <a:schemeClr val="bg1"/>
                </a:solidFill>
              </a:rPr>
              <a:t>Vertical MEP </a:t>
            </a:r>
            <a:r>
              <a:rPr lang="en-US" sz="2400" dirty="0" smtClean="0">
                <a:solidFill>
                  <a:schemeClr val="bg1"/>
                </a:solidFill>
              </a:rPr>
              <a:t>Acceleration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Conclusions and Recommendations 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Acknowledgments </a:t>
            </a:r>
            <a:endParaRPr lang="en-US" sz="2400" dirty="0">
              <a:solidFill>
                <a:schemeClr val="bg1"/>
              </a:solidFill>
            </a:endParaRPr>
          </a:p>
          <a:p>
            <a:pPr marL="400050" indent="-400050">
              <a:buFont typeface="+mj-lt"/>
              <a:buAutoNum type="romanUcPeriod"/>
            </a:pP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1098457" y="43224"/>
            <a:ext cx="5281975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/>
              <a:t>Fabrication Drivers</a:t>
            </a:r>
            <a:endParaRPr lang="en-US" sz="4800" dirty="0"/>
          </a:p>
          <a:p>
            <a:pPr algn="ctr"/>
            <a:endParaRPr lang="en-US" sz="2000" dirty="0"/>
          </a:p>
        </p:txBody>
      </p:sp>
      <p:sp>
        <p:nvSpPr>
          <p:cNvPr id="11" name="TextBox 10"/>
          <p:cNvSpPr txBox="1"/>
          <p:nvPr/>
        </p:nvSpPr>
        <p:spPr>
          <a:xfrm>
            <a:off x="19408316" y="175075"/>
            <a:ext cx="72364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Analysis 1: Steel Fabrication/Efficiency</a:t>
            </a:r>
            <a:endParaRPr lang="en-US" sz="1100" dirty="0"/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6675144" y="4766790"/>
            <a:ext cx="3662978" cy="542491"/>
          </a:xfrm>
          <a:prstGeom prst="rect">
            <a:avLst/>
          </a:prstGeom>
        </p:spPr>
      </p:pic>
      <p:pic>
        <p:nvPicPr>
          <p:cNvPr id="1024" name="Picture 1023"/>
          <p:cNvPicPr>
            <a:picLocks noChangeAspect="1"/>
          </p:cNvPicPr>
          <p:nvPr/>
        </p:nvPicPr>
        <p:blipFill rotWithShape="1">
          <a:blip r:embed="rId2"/>
          <a:srcRect l="517" t="-15120" r="-1"/>
          <a:stretch/>
        </p:blipFill>
        <p:spPr>
          <a:xfrm rot="5400000">
            <a:off x="6728694" y="2393681"/>
            <a:ext cx="3644063" cy="635402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 rot="16200000">
            <a:off x="5508473" y="3584222"/>
            <a:ext cx="5956379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800" dirty="0" smtClean="0">
                <a:solidFill>
                  <a:schemeClr val="bg1"/>
                </a:solidFill>
              </a:rPr>
              <a:t>Sequencing and Erection </a:t>
            </a:r>
            <a:endParaRPr lang="en-US" sz="3800" dirty="0">
              <a:solidFill>
                <a:schemeClr val="bg1"/>
              </a:solidFill>
            </a:endParaRPr>
          </a:p>
        </p:txBody>
      </p:sp>
      <p:cxnSp>
        <p:nvCxnSpPr>
          <p:cNvPr id="36" name="Straight Connector 35"/>
          <p:cNvCxnSpPr/>
          <p:nvPr/>
        </p:nvCxnSpPr>
        <p:spPr>
          <a:xfrm flipH="1">
            <a:off x="8818322" y="882961"/>
            <a:ext cx="6894" cy="6011615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flipH="1">
            <a:off x="8240011" y="802843"/>
            <a:ext cx="6894" cy="6011615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73617" y="1058629"/>
            <a:ext cx="5742425" cy="262881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70995" y="3786879"/>
            <a:ext cx="5742425" cy="27928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/>
          <a:srcRect b="5224"/>
          <a:stretch/>
        </p:blipFill>
        <p:spPr>
          <a:xfrm>
            <a:off x="18653673" y="3853298"/>
            <a:ext cx="6818519" cy="2765217"/>
          </a:xfrm>
          <a:prstGeom prst="rect">
            <a:avLst/>
          </a:prstGeom>
        </p:spPr>
      </p:pic>
      <p:pic>
        <p:nvPicPr>
          <p:cNvPr id="2050" name="Picture 2" descr="http://www.keralasteel.com/beems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69355" y="1101448"/>
            <a:ext cx="3810000" cy="2543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5282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79832" y="36576"/>
            <a:ext cx="8339328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Steel City High-Rise</a:t>
            </a:r>
          </a:p>
          <a:p>
            <a:r>
              <a:rPr lang="en-US" sz="3200" dirty="0" smtClean="0">
                <a:solidFill>
                  <a:schemeClr val="bg1"/>
                </a:solidFill>
              </a:rPr>
              <a:t>Presentation Outline</a:t>
            </a:r>
          </a:p>
          <a:p>
            <a:endParaRPr lang="en-US" sz="2000" dirty="0"/>
          </a:p>
        </p:txBody>
      </p:sp>
      <p:sp>
        <p:nvSpPr>
          <p:cNvPr id="9" name="TextBox 8"/>
          <p:cNvSpPr txBox="1"/>
          <p:nvPr/>
        </p:nvSpPr>
        <p:spPr>
          <a:xfrm>
            <a:off x="1133195" y="2524272"/>
            <a:ext cx="553307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 Project Background</a:t>
            </a:r>
          </a:p>
          <a:p>
            <a:pPr marL="501650" indent="-501650"/>
            <a:r>
              <a:rPr lang="en-US" sz="2400" b="1" i="1" dirty="0" smtClean="0">
                <a:solidFill>
                  <a:srgbClr val="FFD966"/>
                </a:solidFill>
              </a:rPr>
              <a:t>Analysis 1</a:t>
            </a:r>
            <a:r>
              <a:rPr lang="en-US" sz="2400" b="1" i="1" dirty="0" smtClean="0">
                <a:solidFill>
                  <a:schemeClr val="bg1"/>
                </a:solidFill>
              </a:rPr>
              <a:t> // </a:t>
            </a:r>
            <a:r>
              <a:rPr lang="en-US" sz="2400" b="1" i="1" dirty="0">
                <a:solidFill>
                  <a:schemeClr val="bg1"/>
                </a:solidFill>
              </a:rPr>
              <a:t>Steel Fabrication </a:t>
            </a:r>
            <a:r>
              <a:rPr lang="en-US" sz="2400" b="1" i="1" dirty="0" smtClean="0">
                <a:solidFill>
                  <a:schemeClr val="bg1"/>
                </a:solidFill>
              </a:rPr>
              <a:t>Efficiency</a:t>
            </a:r>
          </a:p>
          <a:p>
            <a:pPr marL="501650" indent="-501650"/>
            <a:r>
              <a:rPr lang="en-US" sz="2400" dirty="0">
                <a:solidFill>
                  <a:schemeClr val="bg1"/>
                </a:solidFill>
              </a:rPr>
              <a:t>	</a:t>
            </a:r>
            <a:r>
              <a:rPr lang="en-US" sz="2400" dirty="0" smtClean="0">
                <a:solidFill>
                  <a:schemeClr val="bg1"/>
                </a:solidFill>
              </a:rPr>
              <a:t>Background</a:t>
            </a:r>
          </a:p>
          <a:p>
            <a:pPr marL="501650" indent="-501650"/>
            <a:r>
              <a:rPr lang="en-US" sz="2400" dirty="0">
                <a:solidFill>
                  <a:schemeClr val="bg1"/>
                </a:solidFill>
              </a:rPr>
              <a:t>	</a:t>
            </a:r>
            <a:r>
              <a:rPr lang="en-US" sz="2400" dirty="0" smtClean="0">
                <a:solidFill>
                  <a:schemeClr val="bg1"/>
                </a:solidFill>
              </a:rPr>
              <a:t>Fabrication Drivers</a:t>
            </a:r>
          </a:p>
          <a:p>
            <a:pPr marL="501650" indent="-501650"/>
            <a:r>
              <a:rPr lang="en-US" sz="2400" dirty="0">
                <a:solidFill>
                  <a:schemeClr val="bg1"/>
                </a:solidFill>
              </a:rPr>
              <a:t>	</a:t>
            </a:r>
            <a:r>
              <a:rPr lang="en-US" sz="2400" b="1" u="sng" dirty="0" smtClean="0">
                <a:solidFill>
                  <a:schemeClr val="bg1"/>
                </a:solidFill>
              </a:rPr>
              <a:t>Structural Breadth</a:t>
            </a:r>
          </a:p>
          <a:p>
            <a:pPr marL="501650" indent="-501650"/>
            <a:r>
              <a:rPr lang="en-US" sz="2400" b="1" dirty="0">
                <a:solidFill>
                  <a:schemeClr val="bg1"/>
                </a:solidFill>
              </a:rPr>
              <a:t>	</a:t>
            </a:r>
            <a:r>
              <a:rPr lang="en-US" sz="2400" dirty="0" smtClean="0">
                <a:solidFill>
                  <a:schemeClr val="bg1"/>
                </a:solidFill>
              </a:rPr>
              <a:t>Mechanical Breadth</a:t>
            </a:r>
          </a:p>
          <a:p>
            <a:r>
              <a:rPr lang="en-US" sz="2400" dirty="0">
                <a:solidFill>
                  <a:srgbClr val="FFD966"/>
                </a:solidFill>
              </a:rPr>
              <a:t>Analysis </a:t>
            </a:r>
            <a:r>
              <a:rPr lang="en-US" sz="2400" dirty="0" smtClean="0">
                <a:solidFill>
                  <a:srgbClr val="FFD966"/>
                </a:solidFill>
              </a:rPr>
              <a:t>3 </a:t>
            </a:r>
            <a:r>
              <a:rPr lang="en-US" sz="2400" dirty="0">
                <a:solidFill>
                  <a:schemeClr val="bg1"/>
                </a:solidFill>
              </a:rPr>
              <a:t>// Collocation in the</a:t>
            </a:r>
          </a:p>
          <a:p>
            <a:r>
              <a:rPr lang="en-US" sz="2400" dirty="0">
                <a:solidFill>
                  <a:schemeClr val="bg1"/>
                </a:solidFill>
              </a:rPr>
              <a:t>Construction </a:t>
            </a:r>
            <a:r>
              <a:rPr lang="en-US" sz="2400" dirty="0" smtClean="0">
                <a:solidFill>
                  <a:schemeClr val="bg1"/>
                </a:solidFill>
              </a:rPr>
              <a:t>Industry</a:t>
            </a:r>
            <a:endParaRPr lang="en-US" sz="2400" dirty="0">
              <a:solidFill>
                <a:schemeClr val="bg1"/>
              </a:solidFill>
            </a:endParaRPr>
          </a:p>
          <a:p>
            <a:r>
              <a:rPr lang="en-US" sz="2400" dirty="0" smtClean="0">
                <a:solidFill>
                  <a:srgbClr val="FFD966"/>
                </a:solidFill>
              </a:rPr>
              <a:t>Analysis 4 </a:t>
            </a:r>
            <a:r>
              <a:rPr lang="en-US" sz="2400" dirty="0" smtClean="0">
                <a:solidFill>
                  <a:schemeClr val="bg1"/>
                </a:solidFill>
              </a:rPr>
              <a:t>// </a:t>
            </a:r>
            <a:r>
              <a:rPr lang="en-US" sz="2400" dirty="0">
                <a:solidFill>
                  <a:schemeClr val="bg1"/>
                </a:solidFill>
              </a:rPr>
              <a:t>Vertical MEP </a:t>
            </a:r>
            <a:r>
              <a:rPr lang="en-US" sz="2400" dirty="0" smtClean="0">
                <a:solidFill>
                  <a:schemeClr val="bg1"/>
                </a:solidFill>
              </a:rPr>
              <a:t>Acceleration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Conclusions and Recommendations 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Acknowledgments </a:t>
            </a:r>
            <a:endParaRPr lang="en-US" sz="2400" dirty="0">
              <a:solidFill>
                <a:schemeClr val="bg1"/>
              </a:solidFill>
            </a:endParaRPr>
          </a:p>
          <a:p>
            <a:pPr marL="400050" indent="-400050">
              <a:buFont typeface="+mj-lt"/>
              <a:buAutoNum type="romanUcPeriod"/>
            </a:pP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1098457" y="43224"/>
            <a:ext cx="5281975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/>
              <a:t>Structural Breadth</a:t>
            </a:r>
            <a:endParaRPr lang="en-US" sz="4800" dirty="0"/>
          </a:p>
          <a:p>
            <a:pPr algn="ctr"/>
            <a:endParaRPr lang="en-US" sz="2000" dirty="0"/>
          </a:p>
        </p:txBody>
      </p:sp>
      <p:sp>
        <p:nvSpPr>
          <p:cNvPr id="11" name="TextBox 10"/>
          <p:cNvSpPr txBox="1"/>
          <p:nvPr/>
        </p:nvSpPr>
        <p:spPr>
          <a:xfrm>
            <a:off x="19408316" y="175075"/>
            <a:ext cx="72364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Analysis 1 and 2: Fabrication/Unique Structure</a:t>
            </a: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6675144" y="4766790"/>
            <a:ext cx="3662978" cy="542491"/>
          </a:xfrm>
          <a:prstGeom prst="rect">
            <a:avLst/>
          </a:prstGeom>
        </p:spPr>
      </p:pic>
      <p:pic>
        <p:nvPicPr>
          <p:cNvPr id="1024" name="Picture 1023"/>
          <p:cNvPicPr>
            <a:picLocks noChangeAspect="1"/>
          </p:cNvPicPr>
          <p:nvPr/>
        </p:nvPicPr>
        <p:blipFill rotWithShape="1">
          <a:blip r:embed="rId3"/>
          <a:srcRect l="517" t="-15120" r="-1"/>
          <a:stretch/>
        </p:blipFill>
        <p:spPr>
          <a:xfrm rot="5400000">
            <a:off x="6728694" y="2393681"/>
            <a:ext cx="3644063" cy="635402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 rot="16200000">
            <a:off x="5508473" y="3584222"/>
            <a:ext cx="5956379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800" dirty="0" smtClean="0">
                <a:solidFill>
                  <a:schemeClr val="bg1"/>
                </a:solidFill>
              </a:rPr>
              <a:t>Uniqueness vs Uniformity</a:t>
            </a:r>
            <a:endParaRPr lang="en-US" sz="3800" dirty="0">
              <a:solidFill>
                <a:schemeClr val="bg1"/>
              </a:solidFill>
            </a:endParaRPr>
          </a:p>
        </p:txBody>
      </p:sp>
      <p:cxnSp>
        <p:nvCxnSpPr>
          <p:cNvPr id="36" name="Straight Connector 35"/>
          <p:cNvCxnSpPr/>
          <p:nvPr/>
        </p:nvCxnSpPr>
        <p:spPr>
          <a:xfrm flipH="1">
            <a:off x="8818322" y="882961"/>
            <a:ext cx="6894" cy="6011615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flipH="1">
            <a:off x="8240011" y="846385"/>
            <a:ext cx="6894" cy="6011615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0649" y="1164815"/>
            <a:ext cx="7909401" cy="537475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385303" y="5299292"/>
            <a:ext cx="1725325" cy="1066249"/>
          </a:xfrm>
          <a:prstGeom prst="rect">
            <a:avLst/>
          </a:prstGeom>
        </p:spPr>
      </p:pic>
      <p:sp>
        <p:nvSpPr>
          <p:cNvPr id="12" name="Freeform 11"/>
          <p:cNvSpPr/>
          <p:nvPr/>
        </p:nvSpPr>
        <p:spPr>
          <a:xfrm>
            <a:off x="11552664" y="2220686"/>
            <a:ext cx="8531480" cy="2904579"/>
          </a:xfrm>
          <a:custGeom>
            <a:avLst/>
            <a:gdLst>
              <a:gd name="connsiteX0" fmla="*/ 0 w 8376557"/>
              <a:gd name="connsiteY0" fmla="*/ 2824843 h 2824843"/>
              <a:gd name="connsiteX1" fmla="*/ 2628900 w 8376557"/>
              <a:gd name="connsiteY1" fmla="*/ 1143000 h 2824843"/>
              <a:gd name="connsiteX2" fmla="*/ 8376557 w 8376557"/>
              <a:gd name="connsiteY2" fmla="*/ 0 h 2824843"/>
              <a:gd name="connsiteX3" fmla="*/ 8376557 w 8376557"/>
              <a:gd name="connsiteY3" fmla="*/ 2302328 h 2824843"/>
              <a:gd name="connsiteX4" fmla="*/ 2645228 w 8376557"/>
              <a:gd name="connsiteY4" fmla="*/ 2122714 h 2824843"/>
              <a:gd name="connsiteX5" fmla="*/ 0 w 8376557"/>
              <a:gd name="connsiteY5" fmla="*/ 2824843 h 2824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376557" h="2824843">
                <a:moveTo>
                  <a:pt x="0" y="2824843"/>
                </a:moveTo>
                <a:lnTo>
                  <a:pt x="2628900" y="1143000"/>
                </a:lnTo>
                <a:lnTo>
                  <a:pt x="8376557" y="0"/>
                </a:lnTo>
                <a:lnTo>
                  <a:pt x="8376557" y="2302328"/>
                </a:lnTo>
                <a:lnTo>
                  <a:pt x="2645228" y="2122714"/>
                </a:lnTo>
                <a:lnTo>
                  <a:pt x="0" y="2824843"/>
                </a:lnTo>
                <a:close/>
              </a:path>
            </a:pathLst>
          </a:custGeom>
          <a:noFill/>
          <a:ln w="28575">
            <a:solidFill>
              <a:srgbClr val="F266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26660"/>
                </a:solidFill>
              </a:ln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99" r="7999" b="10441"/>
          <a:stretch/>
        </p:blipFill>
        <p:spPr>
          <a:xfrm>
            <a:off x="19793415" y="1433384"/>
            <a:ext cx="3767480" cy="4140073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779967" y="5094165"/>
            <a:ext cx="746449" cy="983174"/>
          </a:xfrm>
          <a:prstGeom prst="rect">
            <a:avLst/>
          </a:prstGeom>
          <a:noFill/>
          <a:ln w="28575">
            <a:solidFill>
              <a:srgbClr val="F266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750888" y="3279924"/>
            <a:ext cx="2690799" cy="1465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0620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79832" y="36576"/>
            <a:ext cx="8339328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Steel City High-Rise</a:t>
            </a:r>
          </a:p>
          <a:p>
            <a:r>
              <a:rPr lang="en-US" sz="3200" dirty="0" smtClean="0">
                <a:solidFill>
                  <a:schemeClr val="bg1"/>
                </a:solidFill>
              </a:rPr>
              <a:t>Presentation Outline</a:t>
            </a:r>
          </a:p>
          <a:p>
            <a:endParaRPr lang="en-US" sz="2000" dirty="0"/>
          </a:p>
        </p:txBody>
      </p:sp>
      <p:sp>
        <p:nvSpPr>
          <p:cNvPr id="9" name="TextBox 8"/>
          <p:cNvSpPr txBox="1"/>
          <p:nvPr/>
        </p:nvSpPr>
        <p:spPr>
          <a:xfrm>
            <a:off x="1133195" y="2524272"/>
            <a:ext cx="553307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 Project Background</a:t>
            </a:r>
          </a:p>
          <a:p>
            <a:pPr marL="501650" indent="-501650"/>
            <a:r>
              <a:rPr lang="en-US" sz="2400" b="1" i="1" dirty="0" smtClean="0">
                <a:solidFill>
                  <a:srgbClr val="FFD966"/>
                </a:solidFill>
              </a:rPr>
              <a:t>Analysis 1</a:t>
            </a:r>
            <a:r>
              <a:rPr lang="en-US" sz="2400" b="1" i="1" dirty="0" smtClean="0">
                <a:solidFill>
                  <a:schemeClr val="bg1"/>
                </a:solidFill>
              </a:rPr>
              <a:t> // </a:t>
            </a:r>
            <a:r>
              <a:rPr lang="en-US" sz="2400" b="1" i="1" dirty="0">
                <a:solidFill>
                  <a:schemeClr val="bg1"/>
                </a:solidFill>
              </a:rPr>
              <a:t>Steel Fabrication </a:t>
            </a:r>
            <a:r>
              <a:rPr lang="en-US" sz="2400" b="1" i="1" dirty="0" smtClean="0">
                <a:solidFill>
                  <a:schemeClr val="bg1"/>
                </a:solidFill>
              </a:rPr>
              <a:t>Efficiency</a:t>
            </a:r>
          </a:p>
          <a:p>
            <a:pPr marL="501650" indent="-501650"/>
            <a:r>
              <a:rPr lang="en-US" sz="2400" dirty="0">
                <a:solidFill>
                  <a:schemeClr val="bg1"/>
                </a:solidFill>
              </a:rPr>
              <a:t>	</a:t>
            </a:r>
            <a:r>
              <a:rPr lang="en-US" sz="2400" dirty="0" smtClean="0">
                <a:solidFill>
                  <a:schemeClr val="bg1"/>
                </a:solidFill>
              </a:rPr>
              <a:t>Background</a:t>
            </a:r>
          </a:p>
          <a:p>
            <a:pPr marL="501650" indent="-501650"/>
            <a:r>
              <a:rPr lang="en-US" sz="2400" dirty="0">
                <a:solidFill>
                  <a:schemeClr val="bg1"/>
                </a:solidFill>
              </a:rPr>
              <a:t>	</a:t>
            </a:r>
            <a:r>
              <a:rPr lang="en-US" sz="2400" dirty="0" smtClean="0">
                <a:solidFill>
                  <a:schemeClr val="bg1"/>
                </a:solidFill>
              </a:rPr>
              <a:t>Fabrication Drivers</a:t>
            </a:r>
          </a:p>
          <a:p>
            <a:pPr marL="501650" indent="-501650"/>
            <a:r>
              <a:rPr lang="en-US" sz="2400" dirty="0">
                <a:solidFill>
                  <a:schemeClr val="bg1"/>
                </a:solidFill>
              </a:rPr>
              <a:t>	</a:t>
            </a:r>
            <a:r>
              <a:rPr lang="en-US" sz="2400" b="1" u="sng" dirty="0" smtClean="0">
                <a:solidFill>
                  <a:schemeClr val="bg1"/>
                </a:solidFill>
              </a:rPr>
              <a:t>Structural Breadth</a:t>
            </a:r>
          </a:p>
          <a:p>
            <a:pPr marL="501650" indent="-501650"/>
            <a:r>
              <a:rPr lang="en-US" sz="2400" b="1" dirty="0">
                <a:solidFill>
                  <a:schemeClr val="bg1"/>
                </a:solidFill>
              </a:rPr>
              <a:t>	</a:t>
            </a:r>
            <a:r>
              <a:rPr lang="en-US" sz="2400" dirty="0" smtClean="0">
                <a:solidFill>
                  <a:schemeClr val="bg1"/>
                </a:solidFill>
              </a:rPr>
              <a:t>Mechanical Breadth</a:t>
            </a:r>
          </a:p>
          <a:p>
            <a:r>
              <a:rPr lang="en-US" sz="2400" dirty="0">
                <a:solidFill>
                  <a:srgbClr val="FFD966"/>
                </a:solidFill>
              </a:rPr>
              <a:t>Analysis </a:t>
            </a:r>
            <a:r>
              <a:rPr lang="en-US" sz="2400" dirty="0" smtClean="0">
                <a:solidFill>
                  <a:srgbClr val="FFD966"/>
                </a:solidFill>
              </a:rPr>
              <a:t>3 </a:t>
            </a:r>
            <a:r>
              <a:rPr lang="en-US" sz="2400" dirty="0">
                <a:solidFill>
                  <a:schemeClr val="bg1"/>
                </a:solidFill>
              </a:rPr>
              <a:t>// Collocation in the</a:t>
            </a:r>
          </a:p>
          <a:p>
            <a:r>
              <a:rPr lang="en-US" sz="2400" dirty="0">
                <a:solidFill>
                  <a:schemeClr val="bg1"/>
                </a:solidFill>
              </a:rPr>
              <a:t>Construction </a:t>
            </a:r>
            <a:r>
              <a:rPr lang="en-US" sz="2400" dirty="0" smtClean="0">
                <a:solidFill>
                  <a:schemeClr val="bg1"/>
                </a:solidFill>
              </a:rPr>
              <a:t>Industry</a:t>
            </a:r>
            <a:endParaRPr lang="en-US" sz="2400" dirty="0">
              <a:solidFill>
                <a:schemeClr val="bg1"/>
              </a:solidFill>
            </a:endParaRPr>
          </a:p>
          <a:p>
            <a:r>
              <a:rPr lang="en-US" sz="2400" dirty="0" smtClean="0">
                <a:solidFill>
                  <a:srgbClr val="FFD966"/>
                </a:solidFill>
              </a:rPr>
              <a:t>Analysis 4 </a:t>
            </a:r>
            <a:r>
              <a:rPr lang="en-US" sz="2400" dirty="0" smtClean="0">
                <a:solidFill>
                  <a:schemeClr val="bg1"/>
                </a:solidFill>
              </a:rPr>
              <a:t>// </a:t>
            </a:r>
            <a:r>
              <a:rPr lang="en-US" sz="2400" dirty="0">
                <a:solidFill>
                  <a:schemeClr val="bg1"/>
                </a:solidFill>
              </a:rPr>
              <a:t>Vertical MEP </a:t>
            </a:r>
            <a:r>
              <a:rPr lang="en-US" sz="2400" dirty="0" smtClean="0">
                <a:solidFill>
                  <a:schemeClr val="bg1"/>
                </a:solidFill>
              </a:rPr>
              <a:t>Acceleration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Conclusions and Recommendations 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Acknowledgments </a:t>
            </a:r>
            <a:endParaRPr lang="en-US" sz="2400" dirty="0">
              <a:solidFill>
                <a:schemeClr val="bg1"/>
              </a:solidFill>
            </a:endParaRPr>
          </a:p>
          <a:p>
            <a:pPr marL="400050" indent="-400050">
              <a:buFont typeface="+mj-lt"/>
              <a:buAutoNum type="romanUcPeriod"/>
            </a:pP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1098457" y="43224"/>
            <a:ext cx="5281975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/>
              <a:t>Structural Breadth</a:t>
            </a:r>
            <a:endParaRPr lang="en-US" sz="4800" dirty="0"/>
          </a:p>
          <a:p>
            <a:pPr algn="ctr"/>
            <a:endParaRPr lang="en-US" sz="2000" dirty="0"/>
          </a:p>
        </p:txBody>
      </p:sp>
      <p:sp>
        <p:nvSpPr>
          <p:cNvPr id="11" name="TextBox 10"/>
          <p:cNvSpPr txBox="1"/>
          <p:nvPr/>
        </p:nvSpPr>
        <p:spPr>
          <a:xfrm>
            <a:off x="19408316" y="175075"/>
            <a:ext cx="72364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Analysis 1 and 2: Fabrication/Unique Structure</a:t>
            </a: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6675144" y="4766790"/>
            <a:ext cx="3662978" cy="542491"/>
          </a:xfrm>
          <a:prstGeom prst="rect">
            <a:avLst/>
          </a:prstGeom>
        </p:spPr>
      </p:pic>
      <p:pic>
        <p:nvPicPr>
          <p:cNvPr id="1024" name="Picture 1023"/>
          <p:cNvPicPr>
            <a:picLocks noChangeAspect="1"/>
          </p:cNvPicPr>
          <p:nvPr/>
        </p:nvPicPr>
        <p:blipFill rotWithShape="1">
          <a:blip r:embed="rId2"/>
          <a:srcRect l="517" t="-15120" r="-1"/>
          <a:stretch/>
        </p:blipFill>
        <p:spPr>
          <a:xfrm rot="5400000">
            <a:off x="6728694" y="2393681"/>
            <a:ext cx="3644063" cy="635402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 rot="16200000">
            <a:off x="5508473" y="3584222"/>
            <a:ext cx="5956379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800" dirty="0" smtClean="0">
                <a:solidFill>
                  <a:schemeClr val="bg1"/>
                </a:solidFill>
              </a:rPr>
              <a:t>Structural Integrity Checks</a:t>
            </a:r>
            <a:endParaRPr lang="en-US" sz="3800" dirty="0">
              <a:solidFill>
                <a:schemeClr val="bg1"/>
              </a:solidFill>
            </a:endParaRPr>
          </a:p>
        </p:txBody>
      </p:sp>
      <p:cxnSp>
        <p:nvCxnSpPr>
          <p:cNvPr id="36" name="Straight Connector 35"/>
          <p:cNvCxnSpPr/>
          <p:nvPr/>
        </p:nvCxnSpPr>
        <p:spPr>
          <a:xfrm flipH="1">
            <a:off x="8818322" y="882961"/>
            <a:ext cx="6894" cy="6011615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flipH="1">
            <a:off x="8240011" y="846385"/>
            <a:ext cx="6894" cy="6011615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61723" y="4255755"/>
            <a:ext cx="3818150" cy="2020354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61723" y="1133191"/>
            <a:ext cx="3818150" cy="2789585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57088" y="1256562"/>
            <a:ext cx="5773007" cy="526441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412280" y="3429000"/>
            <a:ext cx="2727488" cy="1552106"/>
          </a:xfrm>
          <a:prstGeom prst="rect">
            <a:avLst/>
          </a:prstGeom>
          <a:ln w="38100">
            <a:solidFill>
              <a:srgbClr val="FFD966"/>
            </a:solidFill>
          </a:ln>
        </p:spPr>
      </p:pic>
    </p:spTree>
    <p:extLst>
      <p:ext uri="{BB962C8B-B14F-4D97-AF65-F5344CB8AC3E}">
        <p14:creationId xmlns:p14="http://schemas.microsoft.com/office/powerpoint/2010/main" val="2910368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79832" y="36576"/>
            <a:ext cx="8339328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Steel City High-Rise</a:t>
            </a:r>
          </a:p>
          <a:p>
            <a:r>
              <a:rPr lang="en-US" sz="3200" dirty="0" smtClean="0">
                <a:solidFill>
                  <a:schemeClr val="bg1"/>
                </a:solidFill>
              </a:rPr>
              <a:t>Presentation Outline</a:t>
            </a:r>
          </a:p>
          <a:p>
            <a:endParaRPr lang="en-US" sz="2000" dirty="0"/>
          </a:p>
        </p:txBody>
      </p:sp>
      <p:sp>
        <p:nvSpPr>
          <p:cNvPr id="9" name="TextBox 8"/>
          <p:cNvSpPr txBox="1"/>
          <p:nvPr/>
        </p:nvSpPr>
        <p:spPr>
          <a:xfrm>
            <a:off x="1133195" y="2524272"/>
            <a:ext cx="553307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 Project Background</a:t>
            </a:r>
          </a:p>
          <a:p>
            <a:pPr marL="501650" indent="-501650"/>
            <a:r>
              <a:rPr lang="en-US" sz="2400" b="1" i="1" dirty="0" smtClean="0">
                <a:solidFill>
                  <a:srgbClr val="FFD966"/>
                </a:solidFill>
              </a:rPr>
              <a:t>Analysis 1</a:t>
            </a:r>
            <a:r>
              <a:rPr lang="en-US" sz="2400" b="1" i="1" dirty="0" smtClean="0">
                <a:solidFill>
                  <a:schemeClr val="bg1"/>
                </a:solidFill>
              </a:rPr>
              <a:t> // </a:t>
            </a:r>
            <a:r>
              <a:rPr lang="en-US" sz="2400" b="1" i="1" dirty="0">
                <a:solidFill>
                  <a:schemeClr val="bg1"/>
                </a:solidFill>
              </a:rPr>
              <a:t>Steel Fabrication </a:t>
            </a:r>
            <a:r>
              <a:rPr lang="en-US" sz="2400" b="1" i="1" dirty="0" smtClean="0">
                <a:solidFill>
                  <a:schemeClr val="bg1"/>
                </a:solidFill>
              </a:rPr>
              <a:t>Efficiency</a:t>
            </a:r>
          </a:p>
          <a:p>
            <a:pPr marL="501650" indent="-501650"/>
            <a:r>
              <a:rPr lang="en-US" sz="2400" dirty="0">
                <a:solidFill>
                  <a:schemeClr val="bg1"/>
                </a:solidFill>
              </a:rPr>
              <a:t>	</a:t>
            </a:r>
            <a:r>
              <a:rPr lang="en-US" sz="2400" dirty="0" smtClean="0">
                <a:solidFill>
                  <a:schemeClr val="bg1"/>
                </a:solidFill>
              </a:rPr>
              <a:t>Background</a:t>
            </a:r>
          </a:p>
          <a:p>
            <a:pPr marL="501650" indent="-501650"/>
            <a:r>
              <a:rPr lang="en-US" sz="2400" dirty="0">
                <a:solidFill>
                  <a:schemeClr val="bg1"/>
                </a:solidFill>
              </a:rPr>
              <a:t>	</a:t>
            </a:r>
            <a:r>
              <a:rPr lang="en-US" sz="2400" dirty="0" smtClean="0">
                <a:solidFill>
                  <a:schemeClr val="bg1"/>
                </a:solidFill>
              </a:rPr>
              <a:t>Fabrication Drivers</a:t>
            </a:r>
          </a:p>
          <a:p>
            <a:pPr marL="501650" indent="-501650"/>
            <a:r>
              <a:rPr lang="en-US" sz="2400" dirty="0">
                <a:solidFill>
                  <a:schemeClr val="bg1"/>
                </a:solidFill>
              </a:rPr>
              <a:t>	</a:t>
            </a:r>
            <a:r>
              <a:rPr lang="en-US" sz="2400" dirty="0" smtClean="0">
                <a:solidFill>
                  <a:schemeClr val="bg1"/>
                </a:solidFill>
              </a:rPr>
              <a:t>Structural Breadth</a:t>
            </a:r>
          </a:p>
          <a:p>
            <a:pPr marL="501650" indent="-501650"/>
            <a:r>
              <a:rPr lang="en-US" sz="2400" dirty="0">
                <a:solidFill>
                  <a:schemeClr val="bg1"/>
                </a:solidFill>
              </a:rPr>
              <a:t>	</a:t>
            </a:r>
            <a:r>
              <a:rPr lang="en-US" sz="2400" b="1" u="sng" dirty="0" smtClean="0">
                <a:solidFill>
                  <a:schemeClr val="bg1"/>
                </a:solidFill>
              </a:rPr>
              <a:t>Mechanical Breadth</a:t>
            </a:r>
          </a:p>
          <a:p>
            <a:r>
              <a:rPr lang="en-US" sz="2400" dirty="0">
                <a:solidFill>
                  <a:srgbClr val="FFD966"/>
                </a:solidFill>
              </a:rPr>
              <a:t>Analysis </a:t>
            </a:r>
            <a:r>
              <a:rPr lang="en-US" sz="2400" dirty="0" smtClean="0">
                <a:solidFill>
                  <a:srgbClr val="FFD966"/>
                </a:solidFill>
              </a:rPr>
              <a:t>3 </a:t>
            </a:r>
            <a:r>
              <a:rPr lang="en-US" sz="2400" dirty="0">
                <a:solidFill>
                  <a:schemeClr val="bg1"/>
                </a:solidFill>
              </a:rPr>
              <a:t>// Collocation in the</a:t>
            </a:r>
          </a:p>
          <a:p>
            <a:r>
              <a:rPr lang="en-US" sz="2400" dirty="0">
                <a:solidFill>
                  <a:schemeClr val="bg1"/>
                </a:solidFill>
              </a:rPr>
              <a:t>Construction </a:t>
            </a:r>
            <a:r>
              <a:rPr lang="en-US" sz="2400" dirty="0" smtClean="0">
                <a:solidFill>
                  <a:schemeClr val="bg1"/>
                </a:solidFill>
              </a:rPr>
              <a:t>Industry</a:t>
            </a:r>
            <a:endParaRPr lang="en-US" sz="2400" dirty="0">
              <a:solidFill>
                <a:schemeClr val="bg1"/>
              </a:solidFill>
            </a:endParaRPr>
          </a:p>
          <a:p>
            <a:r>
              <a:rPr lang="en-US" sz="2400" dirty="0" smtClean="0">
                <a:solidFill>
                  <a:srgbClr val="FFD966"/>
                </a:solidFill>
              </a:rPr>
              <a:t>Analysis 4 </a:t>
            </a:r>
            <a:r>
              <a:rPr lang="en-US" sz="2400" dirty="0" smtClean="0">
                <a:solidFill>
                  <a:schemeClr val="bg1"/>
                </a:solidFill>
              </a:rPr>
              <a:t>// </a:t>
            </a:r>
            <a:r>
              <a:rPr lang="en-US" sz="2400" dirty="0">
                <a:solidFill>
                  <a:schemeClr val="bg1"/>
                </a:solidFill>
              </a:rPr>
              <a:t>Vertical MEP </a:t>
            </a:r>
            <a:r>
              <a:rPr lang="en-US" sz="2400" dirty="0" smtClean="0">
                <a:solidFill>
                  <a:schemeClr val="bg1"/>
                </a:solidFill>
              </a:rPr>
              <a:t>Acceleration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Conclusions and Recommendations 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Acknowledgments </a:t>
            </a:r>
            <a:endParaRPr lang="en-US" sz="2400" dirty="0">
              <a:solidFill>
                <a:schemeClr val="bg1"/>
              </a:solidFill>
            </a:endParaRPr>
          </a:p>
          <a:p>
            <a:pPr marL="400050" indent="-400050">
              <a:buFont typeface="+mj-lt"/>
              <a:buAutoNum type="romanUcPeriod"/>
            </a:pP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1098457" y="43224"/>
            <a:ext cx="5281975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/>
              <a:t>Mechanical Breadth</a:t>
            </a:r>
            <a:endParaRPr lang="en-US" sz="4800" dirty="0"/>
          </a:p>
          <a:p>
            <a:pPr algn="ctr"/>
            <a:endParaRPr lang="en-US" sz="2000" dirty="0"/>
          </a:p>
        </p:txBody>
      </p:sp>
      <p:sp>
        <p:nvSpPr>
          <p:cNvPr id="11" name="TextBox 10"/>
          <p:cNvSpPr txBox="1"/>
          <p:nvPr/>
        </p:nvSpPr>
        <p:spPr>
          <a:xfrm>
            <a:off x="19408316" y="175075"/>
            <a:ext cx="72364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Analysis 1 and </a:t>
            </a:r>
            <a:r>
              <a:rPr lang="en-US" sz="2800" dirty="0">
                <a:solidFill>
                  <a:schemeClr val="bg1"/>
                </a:solidFill>
              </a:rPr>
              <a:t>2</a:t>
            </a:r>
            <a:r>
              <a:rPr lang="en-US" sz="2800" dirty="0" smtClean="0">
                <a:solidFill>
                  <a:schemeClr val="bg1"/>
                </a:solidFill>
              </a:rPr>
              <a:t>: Fabrication/Unique Structure</a:t>
            </a:r>
            <a:endParaRPr lang="en-US" sz="2800" dirty="0">
              <a:solidFill>
                <a:schemeClr val="bg1"/>
              </a:solidFill>
            </a:endParaRPr>
          </a:p>
          <a:p>
            <a:pPr algn="ctr"/>
            <a:endParaRPr lang="en-US" sz="1100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36316" y="1361617"/>
            <a:ext cx="4417694" cy="324633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0" t="6937" r="8728" b="995"/>
          <a:stretch/>
        </p:blipFill>
        <p:spPr>
          <a:xfrm>
            <a:off x="13561693" y="1361617"/>
            <a:ext cx="4629029" cy="5015730"/>
          </a:xfrm>
          <a:prstGeom prst="rect">
            <a:avLst/>
          </a:prstGeom>
        </p:spPr>
      </p:pic>
      <p:cxnSp>
        <p:nvCxnSpPr>
          <p:cNvPr id="19" name="Straight Arrow Connector 18"/>
          <p:cNvCxnSpPr/>
          <p:nvPr/>
        </p:nvCxnSpPr>
        <p:spPr>
          <a:xfrm flipV="1">
            <a:off x="12821055" y="3411541"/>
            <a:ext cx="2626468" cy="9728"/>
          </a:xfrm>
          <a:prstGeom prst="straightConnector1">
            <a:avLst/>
          </a:prstGeom>
          <a:ln w="38100">
            <a:solidFill>
              <a:srgbClr val="8457F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12761155" y="3523411"/>
            <a:ext cx="2686368" cy="1803963"/>
          </a:xfrm>
          <a:prstGeom prst="straightConnector1">
            <a:avLst/>
          </a:prstGeom>
          <a:ln w="38100">
            <a:solidFill>
              <a:srgbClr val="8457F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9533106" y="4943650"/>
            <a:ext cx="3745149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RTU Package Includes: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bg1"/>
                </a:solidFill>
              </a:rPr>
              <a:t>Condenser/Refrigerant Cooling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bg1"/>
                </a:solidFill>
              </a:rPr>
              <a:t>Gas Heating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bg1"/>
                </a:solidFill>
              </a:rPr>
              <a:t>3 HP</a:t>
            </a:r>
          </a:p>
          <a:p>
            <a:endParaRPr lang="en-US" sz="1600" dirty="0" smtClean="0">
              <a:solidFill>
                <a:schemeClr val="bg1"/>
              </a:solidFill>
            </a:endParaRPr>
          </a:p>
          <a:p>
            <a:endParaRPr lang="en-US" dirty="0" smtClean="0">
              <a:solidFill>
                <a:schemeClr val="bg1"/>
              </a:solidFill>
            </a:endParaRPr>
          </a:p>
          <a:p>
            <a:endParaRPr lang="en-US" dirty="0" smtClean="0">
              <a:solidFill>
                <a:schemeClr val="bg1"/>
              </a:solidFill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753335" y="3869482"/>
            <a:ext cx="3139382" cy="2509214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311161" y="3093929"/>
            <a:ext cx="4000181" cy="3239345"/>
          </a:xfrm>
          <a:prstGeom prst="rect">
            <a:avLst/>
          </a:prstGeom>
        </p:spPr>
      </p:pic>
      <p:pic>
        <p:nvPicPr>
          <p:cNvPr id="1028" name="Picture 4" descr="http://inspectapedia.com/aircond/1274s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5" t="9628" r="10067" b="19257"/>
          <a:stretch/>
        </p:blipFill>
        <p:spPr bwMode="auto">
          <a:xfrm>
            <a:off x="18551891" y="1006873"/>
            <a:ext cx="3633669" cy="2486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400000">
            <a:off x="6675144" y="4766790"/>
            <a:ext cx="3662978" cy="542491"/>
          </a:xfrm>
          <a:prstGeom prst="rect">
            <a:avLst/>
          </a:prstGeom>
        </p:spPr>
      </p:pic>
      <p:pic>
        <p:nvPicPr>
          <p:cNvPr id="1024" name="Picture 1023"/>
          <p:cNvPicPr>
            <a:picLocks noChangeAspect="1"/>
          </p:cNvPicPr>
          <p:nvPr/>
        </p:nvPicPr>
        <p:blipFill rotWithShape="1">
          <a:blip r:embed="rId7"/>
          <a:srcRect l="517" t="-15120" r="-1"/>
          <a:stretch/>
        </p:blipFill>
        <p:spPr>
          <a:xfrm rot="5400000">
            <a:off x="6728694" y="2393681"/>
            <a:ext cx="3644063" cy="635402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 rot="16200000">
            <a:off x="5508473" y="3584222"/>
            <a:ext cx="5956379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800" dirty="0" smtClean="0">
                <a:solidFill>
                  <a:schemeClr val="bg1"/>
                </a:solidFill>
              </a:rPr>
              <a:t>Air Handling Reconfiguration</a:t>
            </a:r>
            <a:endParaRPr lang="en-US" sz="3800" dirty="0">
              <a:solidFill>
                <a:schemeClr val="bg1"/>
              </a:solidFill>
            </a:endParaRPr>
          </a:p>
        </p:txBody>
      </p:sp>
      <p:cxnSp>
        <p:nvCxnSpPr>
          <p:cNvPr id="36" name="Straight Connector 35"/>
          <p:cNvCxnSpPr/>
          <p:nvPr/>
        </p:nvCxnSpPr>
        <p:spPr>
          <a:xfrm flipH="1">
            <a:off x="8818322" y="882961"/>
            <a:ext cx="6894" cy="6011615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flipH="1">
            <a:off x="8240011" y="846385"/>
            <a:ext cx="6894" cy="6011615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08994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79832" y="36576"/>
            <a:ext cx="8339328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Steel City High-Rise</a:t>
            </a:r>
          </a:p>
          <a:p>
            <a:r>
              <a:rPr lang="en-US" sz="3200" dirty="0" smtClean="0">
                <a:solidFill>
                  <a:schemeClr val="bg1"/>
                </a:solidFill>
              </a:rPr>
              <a:t>Presentation Outline</a:t>
            </a:r>
          </a:p>
          <a:p>
            <a:endParaRPr lang="en-US" sz="2000" dirty="0"/>
          </a:p>
        </p:txBody>
      </p:sp>
      <p:sp>
        <p:nvSpPr>
          <p:cNvPr id="9" name="TextBox 8"/>
          <p:cNvSpPr txBox="1"/>
          <p:nvPr/>
        </p:nvSpPr>
        <p:spPr>
          <a:xfrm>
            <a:off x="1133195" y="2524272"/>
            <a:ext cx="553307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 Project Background</a:t>
            </a:r>
          </a:p>
          <a:p>
            <a:pPr marL="501650" indent="-501650"/>
            <a:r>
              <a:rPr lang="en-US" sz="2400" b="1" i="1" dirty="0" smtClean="0">
                <a:solidFill>
                  <a:srgbClr val="FFD966"/>
                </a:solidFill>
              </a:rPr>
              <a:t>Analysis 1</a:t>
            </a:r>
            <a:r>
              <a:rPr lang="en-US" sz="2400" b="1" i="1" dirty="0" smtClean="0">
                <a:solidFill>
                  <a:schemeClr val="bg1"/>
                </a:solidFill>
              </a:rPr>
              <a:t> // </a:t>
            </a:r>
            <a:r>
              <a:rPr lang="en-US" sz="2400" b="1" i="1" dirty="0">
                <a:solidFill>
                  <a:schemeClr val="bg1"/>
                </a:solidFill>
              </a:rPr>
              <a:t>Steel Fabrication </a:t>
            </a:r>
            <a:r>
              <a:rPr lang="en-US" sz="2400" b="1" i="1" dirty="0" smtClean="0">
                <a:solidFill>
                  <a:schemeClr val="bg1"/>
                </a:solidFill>
              </a:rPr>
              <a:t>Efficiency</a:t>
            </a:r>
          </a:p>
          <a:p>
            <a:pPr marL="501650" indent="-501650"/>
            <a:r>
              <a:rPr lang="en-US" sz="2400" dirty="0">
                <a:solidFill>
                  <a:schemeClr val="bg1"/>
                </a:solidFill>
              </a:rPr>
              <a:t>	</a:t>
            </a:r>
            <a:r>
              <a:rPr lang="en-US" sz="2400" dirty="0" smtClean="0">
                <a:solidFill>
                  <a:schemeClr val="bg1"/>
                </a:solidFill>
              </a:rPr>
              <a:t>Background</a:t>
            </a:r>
          </a:p>
          <a:p>
            <a:pPr marL="501650" indent="-501650"/>
            <a:r>
              <a:rPr lang="en-US" sz="2400" dirty="0">
                <a:solidFill>
                  <a:schemeClr val="bg1"/>
                </a:solidFill>
              </a:rPr>
              <a:t>	</a:t>
            </a:r>
            <a:r>
              <a:rPr lang="en-US" sz="2400" dirty="0" smtClean="0">
                <a:solidFill>
                  <a:schemeClr val="bg1"/>
                </a:solidFill>
              </a:rPr>
              <a:t>Fabrication Drivers</a:t>
            </a:r>
          </a:p>
          <a:p>
            <a:pPr marL="501650" indent="-501650"/>
            <a:r>
              <a:rPr lang="en-US" sz="2400" dirty="0">
                <a:solidFill>
                  <a:schemeClr val="bg1"/>
                </a:solidFill>
              </a:rPr>
              <a:t>	</a:t>
            </a:r>
            <a:r>
              <a:rPr lang="en-US" sz="2400" dirty="0" smtClean="0">
                <a:solidFill>
                  <a:schemeClr val="bg1"/>
                </a:solidFill>
              </a:rPr>
              <a:t>Structural Breadth</a:t>
            </a:r>
          </a:p>
          <a:p>
            <a:pPr marL="501650" indent="-501650"/>
            <a:r>
              <a:rPr lang="en-US" sz="2400" dirty="0">
                <a:solidFill>
                  <a:schemeClr val="bg1"/>
                </a:solidFill>
              </a:rPr>
              <a:t>	</a:t>
            </a:r>
            <a:r>
              <a:rPr lang="en-US" sz="2400" b="1" u="sng" dirty="0" smtClean="0">
                <a:solidFill>
                  <a:schemeClr val="bg1"/>
                </a:solidFill>
              </a:rPr>
              <a:t>Mechanical Breadth</a:t>
            </a:r>
          </a:p>
          <a:p>
            <a:r>
              <a:rPr lang="en-US" sz="2400" dirty="0">
                <a:solidFill>
                  <a:srgbClr val="FFD966"/>
                </a:solidFill>
              </a:rPr>
              <a:t>Analysis </a:t>
            </a:r>
            <a:r>
              <a:rPr lang="en-US" sz="2400" dirty="0" smtClean="0">
                <a:solidFill>
                  <a:srgbClr val="FFD966"/>
                </a:solidFill>
              </a:rPr>
              <a:t>3 </a:t>
            </a:r>
            <a:r>
              <a:rPr lang="en-US" sz="2400" dirty="0">
                <a:solidFill>
                  <a:schemeClr val="bg1"/>
                </a:solidFill>
              </a:rPr>
              <a:t>// Collocation in the</a:t>
            </a:r>
          </a:p>
          <a:p>
            <a:r>
              <a:rPr lang="en-US" sz="2400" dirty="0">
                <a:solidFill>
                  <a:schemeClr val="bg1"/>
                </a:solidFill>
              </a:rPr>
              <a:t>Construction </a:t>
            </a:r>
            <a:r>
              <a:rPr lang="en-US" sz="2400" dirty="0" smtClean="0">
                <a:solidFill>
                  <a:schemeClr val="bg1"/>
                </a:solidFill>
              </a:rPr>
              <a:t>Industry</a:t>
            </a:r>
            <a:endParaRPr lang="en-US" sz="2400" dirty="0">
              <a:solidFill>
                <a:schemeClr val="bg1"/>
              </a:solidFill>
            </a:endParaRPr>
          </a:p>
          <a:p>
            <a:r>
              <a:rPr lang="en-US" sz="2400" dirty="0" smtClean="0">
                <a:solidFill>
                  <a:srgbClr val="FFD966"/>
                </a:solidFill>
              </a:rPr>
              <a:t>Analysis 4 </a:t>
            </a:r>
            <a:r>
              <a:rPr lang="en-US" sz="2400" dirty="0" smtClean="0">
                <a:solidFill>
                  <a:schemeClr val="bg1"/>
                </a:solidFill>
              </a:rPr>
              <a:t>// </a:t>
            </a:r>
            <a:r>
              <a:rPr lang="en-US" sz="2400" dirty="0">
                <a:solidFill>
                  <a:schemeClr val="bg1"/>
                </a:solidFill>
              </a:rPr>
              <a:t>Vertical MEP </a:t>
            </a:r>
            <a:r>
              <a:rPr lang="en-US" sz="2400" dirty="0" smtClean="0">
                <a:solidFill>
                  <a:schemeClr val="bg1"/>
                </a:solidFill>
              </a:rPr>
              <a:t>Acceleration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Conclusions and Recommendations 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Acknowledgments </a:t>
            </a:r>
            <a:endParaRPr lang="en-US" sz="2400" dirty="0">
              <a:solidFill>
                <a:schemeClr val="bg1"/>
              </a:solidFill>
            </a:endParaRPr>
          </a:p>
          <a:p>
            <a:pPr marL="400050" indent="-400050">
              <a:buFont typeface="+mj-lt"/>
              <a:buAutoNum type="romanUcPeriod"/>
            </a:pP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1098457" y="43224"/>
            <a:ext cx="5281975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/>
              <a:t>Mechanical Breadth</a:t>
            </a:r>
            <a:endParaRPr lang="en-US" sz="4800" dirty="0"/>
          </a:p>
          <a:p>
            <a:pPr algn="ctr"/>
            <a:endParaRPr lang="en-US" sz="2000" dirty="0"/>
          </a:p>
        </p:txBody>
      </p:sp>
      <p:sp>
        <p:nvSpPr>
          <p:cNvPr id="11" name="TextBox 10"/>
          <p:cNvSpPr txBox="1"/>
          <p:nvPr/>
        </p:nvSpPr>
        <p:spPr>
          <a:xfrm>
            <a:off x="19408316" y="175075"/>
            <a:ext cx="72364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Analysis 1 and </a:t>
            </a:r>
            <a:r>
              <a:rPr lang="en-US" sz="2800" dirty="0">
                <a:solidFill>
                  <a:schemeClr val="bg1"/>
                </a:solidFill>
              </a:rPr>
              <a:t>2</a:t>
            </a:r>
            <a:r>
              <a:rPr lang="en-US" sz="2800" dirty="0" smtClean="0">
                <a:solidFill>
                  <a:schemeClr val="bg1"/>
                </a:solidFill>
              </a:rPr>
              <a:t>: Fabrication/Unique Structure</a:t>
            </a:r>
            <a:endParaRPr lang="en-US" sz="2800" dirty="0">
              <a:solidFill>
                <a:schemeClr val="bg1"/>
              </a:solidFill>
            </a:endParaRPr>
          </a:p>
          <a:p>
            <a:pPr algn="ctr"/>
            <a:endParaRPr lang="en-US" sz="1100" dirty="0"/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6675144" y="4766790"/>
            <a:ext cx="3662978" cy="542491"/>
          </a:xfrm>
          <a:prstGeom prst="rect">
            <a:avLst/>
          </a:prstGeom>
        </p:spPr>
      </p:pic>
      <p:pic>
        <p:nvPicPr>
          <p:cNvPr id="1024" name="Picture 1023"/>
          <p:cNvPicPr>
            <a:picLocks noChangeAspect="1"/>
          </p:cNvPicPr>
          <p:nvPr/>
        </p:nvPicPr>
        <p:blipFill rotWithShape="1">
          <a:blip r:embed="rId2"/>
          <a:srcRect l="517" t="-15120" r="-1"/>
          <a:stretch/>
        </p:blipFill>
        <p:spPr>
          <a:xfrm rot="5400000">
            <a:off x="6728694" y="2393681"/>
            <a:ext cx="3644063" cy="635402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 rot="16200000">
            <a:off x="5508473" y="3584222"/>
            <a:ext cx="5956379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800" dirty="0" smtClean="0">
                <a:solidFill>
                  <a:schemeClr val="bg1"/>
                </a:solidFill>
              </a:rPr>
              <a:t>Air Handling Reconfiguration</a:t>
            </a:r>
            <a:endParaRPr lang="en-US" sz="3800" dirty="0">
              <a:solidFill>
                <a:schemeClr val="bg1"/>
              </a:solidFill>
            </a:endParaRPr>
          </a:p>
        </p:txBody>
      </p:sp>
      <p:cxnSp>
        <p:nvCxnSpPr>
          <p:cNvPr id="36" name="Straight Connector 35"/>
          <p:cNvCxnSpPr/>
          <p:nvPr/>
        </p:nvCxnSpPr>
        <p:spPr>
          <a:xfrm flipH="1">
            <a:off x="8818322" y="882961"/>
            <a:ext cx="6894" cy="6011615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flipH="1">
            <a:off x="8240011" y="846385"/>
            <a:ext cx="6894" cy="6011615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62782" y="1162412"/>
            <a:ext cx="8644264" cy="436555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04098" y="5813281"/>
            <a:ext cx="3291320" cy="64708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8601069" y="3184793"/>
            <a:ext cx="321852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bg1"/>
                </a:solidFill>
              </a:rPr>
              <a:t>Rooftop vs Indoor AHU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bg1"/>
                </a:solidFill>
              </a:rPr>
              <a:t>2 Units vs 1 Unit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653673" y="1181997"/>
            <a:ext cx="3165916" cy="1573904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77" r="16200"/>
          <a:stretch/>
        </p:blipFill>
        <p:spPr>
          <a:xfrm>
            <a:off x="22009100" y="1162412"/>
            <a:ext cx="5399491" cy="562625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052779" y="4477455"/>
            <a:ext cx="2233148" cy="1596640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082372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1541</TotalTime>
  <Words>1533</Words>
  <Application>Microsoft Office PowerPoint</Application>
  <PresentationFormat>Custom</PresentationFormat>
  <Paragraphs>448</Paragraphs>
  <Slides>24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2" baseType="lpstr">
      <vt:lpstr>BankGothic Lt BT</vt:lpstr>
      <vt:lpstr>Calibri Light</vt:lpstr>
      <vt:lpstr>Wingdings</vt:lpstr>
      <vt:lpstr>Arial</vt:lpstr>
      <vt:lpstr>Calibri</vt:lpstr>
      <vt:lpstr>Cambria Math</vt:lpstr>
      <vt:lpstr>Calibri,Bold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Ashley Bistline</dc:creator>
  <cp:lastModifiedBy>Ashley N Bistline</cp:lastModifiedBy>
  <cp:revision>85</cp:revision>
  <cp:lastPrinted>2015-03-30T03:33:35Z</cp:lastPrinted>
  <dcterms:created xsi:type="dcterms:W3CDTF">2015-03-15T04:18:37Z</dcterms:created>
  <dcterms:modified xsi:type="dcterms:W3CDTF">2015-04-12T23:46:14Z</dcterms:modified>
</cp:coreProperties>
</file>